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3" r:id="rId1"/>
  </p:sldMasterIdLst>
  <p:notesMasterIdLst>
    <p:notesMasterId r:id="rId27"/>
  </p:notesMasterIdLst>
  <p:handoutMasterIdLst>
    <p:handoutMasterId r:id="rId28"/>
  </p:handoutMasterIdLst>
  <p:sldIdLst>
    <p:sldId id="256" r:id="rId2"/>
    <p:sldId id="624" r:id="rId3"/>
    <p:sldId id="625" r:id="rId4"/>
    <p:sldId id="631" r:id="rId5"/>
    <p:sldId id="626" r:id="rId6"/>
    <p:sldId id="613" r:id="rId7"/>
    <p:sldId id="593" r:id="rId8"/>
    <p:sldId id="594" r:id="rId9"/>
    <p:sldId id="595" r:id="rId10"/>
    <p:sldId id="632" r:id="rId11"/>
    <p:sldId id="633" r:id="rId12"/>
    <p:sldId id="619" r:id="rId13"/>
    <p:sldId id="614" r:id="rId14"/>
    <p:sldId id="634" r:id="rId15"/>
    <p:sldId id="603" r:id="rId16"/>
    <p:sldId id="598" r:id="rId17"/>
    <p:sldId id="637" r:id="rId18"/>
    <p:sldId id="636" r:id="rId19"/>
    <p:sldId id="638" r:id="rId20"/>
    <p:sldId id="612" r:id="rId21"/>
    <p:sldId id="628" r:id="rId22"/>
    <p:sldId id="607" r:id="rId23"/>
    <p:sldId id="629" r:id="rId24"/>
    <p:sldId id="608" r:id="rId25"/>
    <p:sldId id="618" r:id="rId2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Geneva" pitchFamily="-112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eve Luck" initials="S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7C80"/>
    <a:srgbClr val="323232"/>
    <a:srgbClr val="787878"/>
    <a:srgbClr val="E500FF"/>
    <a:srgbClr val="FF8000"/>
    <a:srgbClr val="8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257" autoAdjust="0"/>
  </p:normalViewPr>
  <p:slideViewPr>
    <p:cSldViewPr snapToGrid="0">
      <p:cViewPr varScale="1">
        <p:scale>
          <a:sx n="128" d="100"/>
          <a:sy n="128" d="100"/>
        </p:scale>
        <p:origin x="-112" y="-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09" d="100"/>
          <a:sy n="109" d="100"/>
        </p:scale>
        <p:origin x="-214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Times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Times" pitchFamily="-112" charset="0"/>
              </a:defRPr>
            </a:lvl1pPr>
          </a:lstStyle>
          <a:p>
            <a:pPr>
              <a:defRPr/>
            </a:pPr>
            <a:fld id="{6E93B49B-6B30-8C4F-B755-FD2B60C9D49E}" type="slidenum">
              <a:rPr lang="en-US"/>
              <a:pPr>
                <a:defRPr/>
              </a:pPr>
              <a:t>‹#›</a:t>
            </a:fld>
            <a:endParaRPr lang="en-US" sz="1200"/>
          </a:p>
        </p:txBody>
      </p:sp>
      <p:sp>
        <p:nvSpPr>
          <p:cNvPr id="36870" name="Rectangle 6"/>
          <p:cNvSpPr>
            <a:spLocks noGrp="1" noChangeArrowheads="1"/>
          </p:cNvSpPr>
          <p:nvPr/>
        </p:nvSpPr>
        <p:spPr bwMode="auto">
          <a:xfrm>
            <a:off x="0" y="8683625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anchor="b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ERP Boot Camp</a:t>
            </a:r>
          </a:p>
          <a:p>
            <a:pPr>
              <a:defRPr/>
            </a:pPr>
            <a:r>
              <a:rPr lang="en-US" sz="1000">
                <a:latin typeface="Times" pitchFamily="-112" charset="0"/>
                <a:ea typeface="ＭＳ Ｐゴシック" pitchFamily="-112" charset="-128"/>
                <a:cs typeface="ＭＳ Ｐゴシック" pitchFamily="-112" charset="-128"/>
              </a:rPr>
              <a:t>© S. J. Luck, All rights reserved</a:t>
            </a:r>
            <a:endParaRPr lang="en-US" sz="1200">
              <a:latin typeface="Times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8169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7.pn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itchFamily="-112" charset="0"/>
              </a:defRPr>
            </a:lvl1pPr>
          </a:lstStyle>
          <a:p>
            <a:pPr>
              <a:defRPr/>
            </a:pPr>
            <a:fld id="{4B3504EF-9625-9E4E-B068-20472EEA01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437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F615CF-4D9A-6744-A78C-6BD95CA9A753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10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11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C5DED8-F301-4B04-90C4-69A42F5344B2}" type="slidenum">
              <a:rPr lang="en-US"/>
              <a:pPr/>
              <a:t>12</a:t>
            </a:fld>
            <a:endParaRPr lang="en-US"/>
          </a:p>
        </p:txBody>
      </p:sp>
      <p:sp>
        <p:nvSpPr>
          <p:cNvPr id="2048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4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Figure courtesy of Robert T. Knight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holder(s) for any other use.</a:t>
            </a:r>
            <a:endParaRPr lang="en-US" dirty="0" smtClean="0"/>
          </a:p>
          <a:p>
            <a:pPr eaLnBrk="1" hangingPunct="1"/>
            <a:endParaRPr lang="en-US" dirty="0">
              <a:latin typeface="Times New Roman" pitchFamily="36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13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Left</a:t>
            </a:r>
            <a:r>
              <a:rPr lang="en-US" baseline="0" dirty="0" smtClean="0"/>
              <a:t> portion reprinted f</a:t>
            </a:r>
            <a:r>
              <a:rPr lang="en-US" dirty="0" smtClean="0"/>
              <a:t>rom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Csibra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, G., Davis, G.,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Spratling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, M. W., &amp; Johnson, M. H. (2000). Gamma oscillations and object processing in the infant brain. Science, 290(5496), 1582-1585.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Reprinted with permission from AAAS.</a:t>
            </a:r>
          </a:p>
          <a:p>
            <a:endParaRPr lang="en-US" sz="1200" kern="1200" dirty="0" smtClean="0">
              <a:solidFill>
                <a:schemeClr val="tx1"/>
              </a:solidFill>
              <a:latin typeface="Times New Roman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Other content 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14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15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BEDB43-BFA0-F446-BF2C-026BC59C4CB7}" type="slidenum">
              <a:rPr lang="en-US"/>
              <a:pPr/>
              <a:t>16</a:t>
            </a:fld>
            <a:endParaRPr lang="en-US"/>
          </a:p>
        </p:txBody>
      </p:sp>
      <p:sp>
        <p:nvSpPr>
          <p:cNvPr id="968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8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holder(s) for any other use.</a:t>
            </a: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latin typeface="Times New Roman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17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Image</a:t>
            </a:r>
            <a:r>
              <a:rPr lang="en-US" baseline="0" dirty="0" smtClean="0"/>
              <a:t> reprinted f</a:t>
            </a:r>
            <a:r>
              <a:rPr lang="en-US" dirty="0" smtClean="0"/>
              <a:t>rom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Csibra, G., Davis, G.,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Spratling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, M. W., &amp; Johnson, M. H. (2000). Gamma oscillations and object processing in the infant brain. Science, 290(5496), 1582-1585.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Reprinted with permission from AAAS.</a:t>
            </a:r>
          </a:p>
          <a:p>
            <a:endParaRPr lang="en-US" sz="1200" kern="1200" dirty="0" smtClean="0">
              <a:solidFill>
                <a:schemeClr val="tx1"/>
              </a:solidFill>
              <a:latin typeface="Times New Roman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Other content © S. J. Luck. All Rights Reserved. May be used for nonprofit educational purposes if this copyright notice is included. Permission must be obtained from the copyright holder(s)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18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BEDB43-BFA0-F446-BF2C-026BC59C4CB7}" type="slidenum">
              <a:rPr lang="en-US"/>
              <a:pPr/>
              <a:t>19</a:t>
            </a:fld>
            <a:endParaRPr lang="en-US"/>
          </a:p>
        </p:txBody>
      </p:sp>
      <p:sp>
        <p:nvSpPr>
          <p:cNvPr id="96870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687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B64137-8B06-D843-A6BD-287677CD5BA3}" type="slidenum">
              <a:rPr lang="en-US"/>
              <a:pPr/>
              <a:t>2</a:t>
            </a:fld>
            <a:endParaRPr lang="en-US"/>
          </a:p>
        </p:txBody>
      </p:sp>
      <p:sp>
        <p:nvSpPr>
          <p:cNvPr id="90931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09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Adapted from</a:t>
            </a:r>
            <a:r>
              <a:rPr lang="en-US" baseline="0" dirty="0" smtClean="0"/>
              <a:t> Figure 1 in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Bastiaansen, M., Mazaheri, A., &amp; Jensen, O. (2012). Beyond ERPs: Oscillatory neuronal dynamics. In S. J. Luck &amp; E. S. Kappenman (Eds.), The Oxford Handbook of ERP Components (pp. 31-49). New York: Oxford University Press. ©  Oxford University Press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20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21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22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23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24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267106-3604-2844-90E3-28F10160F1BC}" type="slidenum">
              <a:rPr lang="en-US"/>
              <a:pPr/>
              <a:t>3</a:t>
            </a:fld>
            <a:endParaRPr lang="en-US"/>
          </a:p>
        </p:txBody>
      </p:sp>
      <p:sp>
        <p:nvSpPr>
          <p:cNvPr id="9216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18" charset="0"/>
              </a:rPr>
              <a:t>Adapted from Figure 8.9</a:t>
            </a:r>
            <a:r>
              <a:rPr lang="en-US" baseline="0" dirty="0" smtClean="0">
                <a:latin typeface="Times New Roman" pitchFamily="18" charset="0"/>
              </a:rPr>
              <a:t> in</a:t>
            </a:r>
            <a:r>
              <a:rPr lang="en-US" dirty="0" smtClean="0">
                <a:latin typeface="Times New Roman" pitchFamily="18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Luck, S.J. (2014). An Introduction to the Event-Related Potential Technique, Second Edition. Cambridge, MA: MIT Press</a:t>
            </a:r>
            <a:r>
              <a:rPr lang="en-US" dirty="0" smtClean="0">
                <a:latin typeface="Arial" pitchFamily="18" charset="0"/>
              </a:rPr>
              <a:t>. © MIT Press.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pitchFamily="18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pitchFamily="18" charset="0"/>
              </a:rPr>
              <a:t>This material may be used for nonprofit research and education purposes only, and it may not be reprinted or distributed in any form including print and electronic forms.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4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Left</a:t>
            </a:r>
            <a:r>
              <a:rPr lang="en-US" baseline="0" dirty="0" smtClean="0"/>
              <a:t> portion reprinted f</a:t>
            </a:r>
            <a:r>
              <a:rPr lang="en-US" dirty="0" smtClean="0"/>
              <a:t>rom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Csibra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, G., Davis, G.,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Spratling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, M. W., &amp; Johnson, M. H. (2000). Gamma oscillations and object processing in the infant brain. Science, 290(5496), 1582-1585.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Reprinted with permission from AAAS.</a:t>
            </a:r>
          </a:p>
          <a:p>
            <a:endParaRPr lang="en-US" sz="1200" kern="1200" dirty="0" smtClean="0">
              <a:solidFill>
                <a:schemeClr val="tx1"/>
              </a:solidFill>
              <a:latin typeface="Times New Roman" pitchFamily="-112" charset="0"/>
              <a:ea typeface="ＭＳ Ｐゴシック" pitchFamily="-112" charset="-128"/>
              <a:cs typeface="ＭＳ Ｐゴシック" pitchFamily="-112" charset="-128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Other content 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7A5B9E7-F9E4-D64A-A4F0-A9E6208BD383}" type="slidenum">
              <a:rPr lang="en-US"/>
              <a:pPr/>
              <a:t>5</a:t>
            </a:fld>
            <a:endParaRPr lang="en-US"/>
          </a:p>
        </p:txBody>
      </p:sp>
      <p:sp>
        <p:nvSpPr>
          <p:cNvPr id="9236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36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Reprinted from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Tallon-Baudry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, C., Bertrand, O., </a:t>
            </a:r>
            <a:r>
              <a:rPr lang="en-US" sz="1200" kern="1200" dirty="0" err="1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Delpuech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, C., &amp; Pernier, J. (1996). Stimulus specificity of phase-locked and non-phase-locked 40 Hz visual responses in humans. Journal of Neuroscience, 16, 4240-4249. Reprinted with permission from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 The Journal of Neuroscience.</a:t>
            </a:r>
            <a:r>
              <a:rPr lang="en-US" sz="1200" kern="1200" dirty="0" smtClean="0">
                <a:solidFill>
                  <a:schemeClr val="tx1"/>
                </a:solidFill>
                <a:latin typeface="Times New Roman" pitchFamily="-112" charset="0"/>
                <a:ea typeface="+mn-ea"/>
                <a:cs typeface="+mn-cs"/>
              </a:rPr>
              <a:t> </a:t>
            </a:r>
            <a:r>
              <a:rPr lang="en-US" dirty="0" smtClean="0">
                <a:latin typeface="Geneva" pitchFamily="21" charset="0"/>
              </a:rPr>
              <a:t>This material may be used for nonprofit research and education purposes only, and it may not be reprinted or distributed in any form including print and electronic forms.</a:t>
            </a:r>
            <a:endParaRPr lang="en-US" dirty="0" smtClean="0">
              <a:latin typeface="Times New Roman" pitchFamily="21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6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7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8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AD3C7A-736C-D142-853A-151EAB0A3E5F}" type="slidenum">
              <a:rPr lang="en-US"/>
              <a:pPr/>
              <a:t>9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© S. J. Luck. All Rights Reserved. May be used for nonprofit educational purposes if this copyright notice is included. Permission must be obtained from the copyright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holder(s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12" charset="0"/>
                <a:ea typeface="ＭＳ Ｐゴシック" pitchFamily="-112" charset="-128"/>
                <a:cs typeface="ＭＳ Ｐゴシック" pitchFamily="-112" charset="-128"/>
              </a:rPr>
              <a:t>) for any other use.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91" name="Rectangle 39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Times" pitchFamily="-112" charset="0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0792" name="Rectangle 40"/>
          <p:cNvSpPr>
            <a:spLocks noGrp="1" noChangeArrowheads="1"/>
          </p:cNvSpPr>
          <p:nvPr>
            <p:ph type="ctrTitle"/>
          </p:nvPr>
        </p:nvSpPr>
        <p:spPr>
          <a:xfrm>
            <a:off x="685800" y="1768475"/>
            <a:ext cx="7772400" cy="1736725"/>
          </a:xfrm>
        </p:spPr>
        <p:txBody>
          <a:bodyPr anchor="b" anchorCtr="1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Box 42"/>
          <p:cNvSpPr txBox="1">
            <a:spLocks noChangeArrowheads="1"/>
          </p:cNvSpPr>
          <p:nvPr userDrawn="1"/>
        </p:nvSpPr>
        <p:spPr bwMode="auto">
          <a:xfrm>
            <a:off x="990600" y="6248400"/>
            <a:ext cx="7356915" cy="577081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 dirty="0" smtClean="0"/>
              <a:t>All slides © </a:t>
            </a:r>
            <a:r>
              <a:rPr lang="en-US" sz="1050" dirty="0"/>
              <a:t>S. J. </a:t>
            </a:r>
            <a:r>
              <a:rPr lang="en-US" sz="1050" dirty="0" smtClean="0"/>
              <a:t>Luck, except as indicated in the notes sections of individual slides</a:t>
            </a:r>
          </a:p>
          <a:p>
            <a:pPr algn="ctr"/>
            <a:r>
              <a:rPr lang="en-US" sz="1050" dirty="0" smtClean="0"/>
              <a:t>Slides may be used for</a:t>
            </a:r>
            <a:r>
              <a:rPr lang="en-US" sz="1050" baseline="0" dirty="0" smtClean="0"/>
              <a:t> nonprofit educational purposes</a:t>
            </a:r>
            <a:r>
              <a:rPr lang="en-US" sz="1050" dirty="0" smtClean="0"/>
              <a:t> if this copyright notice is included, except as noted</a:t>
            </a:r>
            <a:endParaRPr lang="en-US" sz="1050" baseline="0" dirty="0" smtClean="0"/>
          </a:p>
          <a:p>
            <a:pPr algn="ctr"/>
            <a:r>
              <a:rPr lang="en-US" sz="1050" baseline="0" dirty="0" smtClean="0"/>
              <a:t>Permission must be obtained from the copyright </a:t>
            </a:r>
            <a:r>
              <a:rPr lang="en-US" sz="1050" baseline="0" dirty="0" err="1" smtClean="0"/>
              <a:t>holder(s</a:t>
            </a:r>
            <a:r>
              <a:rPr lang="en-US" sz="1050" baseline="0" dirty="0" smtClean="0"/>
              <a:t>) for any other use</a:t>
            </a:r>
            <a:endParaRPr lang="en-US" sz="105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AAEEC6-C262-8640-A377-4A4C0DFEA6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C9F117-E25B-C543-8276-7066F0BEFA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15A7D5-7437-FB4B-B959-A990FF385D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D0017C-E5D6-1F48-8564-C451BA86B4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11E520-1D24-B44B-9BC7-54BCA801F2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91F640-769A-B34D-9FAC-23364359D3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C889C6-B37D-9D41-B866-EBD6B4F36B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0D3B9D-7CE2-394A-A329-DB8EF634AB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FB9F51-201C-574D-B241-C822F19514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4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2E2784-293E-B64E-B732-F4E5A1DADF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65" name="Rectangle 37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77813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29766" name="Rectangle 38"/>
          <p:cNvSpPr>
            <a:spLocks noGrp="1" noChangeArrowheads="1"/>
          </p:cNvSpPr>
          <p:nvPr>
            <p:ph type="body" idx="1"/>
          </p:nvPr>
        </p:nvSpPr>
        <p:spPr bwMode="black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9767" name="Rectangle 39"/>
          <p:cNvSpPr>
            <a:spLocks noGrp="1" noChangeArrowheads="1"/>
          </p:cNvSpPr>
          <p:nvPr>
            <p:ph type="dt" sz="half" idx="2"/>
          </p:nvPr>
        </p:nvSpPr>
        <p:spPr bwMode="black">
          <a:xfrm>
            <a:off x="457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9768" name="Rectangle 40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3124200" y="6278563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Arial" pitchFamily="-11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9769" name="Rectangle 41"/>
          <p:cNvSpPr>
            <a:spLocks noGrp="1" noChangeArrowheads="1"/>
          </p:cNvSpPr>
          <p:nvPr>
            <p:ph type="sldNum" sz="quarter" idx="4"/>
          </p:nvPr>
        </p:nvSpPr>
        <p:spPr bwMode="black">
          <a:xfrm>
            <a:off x="6553200" y="6278563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-112" charset="0"/>
              </a:defRPr>
            </a:lvl1pPr>
          </a:lstStyle>
          <a:p>
            <a:pPr>
              <a:defRPr/>
            </a:pPr>
            <a:fld id="{21B3E144-28F8-4A4F-B91D-06327B48A2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  <a:ea typeface="ＭＳ Ｐゴシック" pitchFamily="-112" charset="-128"/>
          <a:cs typeface="ＭＳ Ｐゴシック" pitchFamily="-112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  <a:ea typeface="ＭＳ Ｐゴシック" pitchFamily="-112" charset="-128"/>
          <a:cs typeface="ＭＳ Ｐゴシック" pitchFamily="-112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  <a:ea typeface="ＭＳ Ｐゴシック" pitchFamily="-112" charset="-128"/>
          <a:cs typeface="ＭＳ Ｐゴシック" pitchFamily="-112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Geneva" pitchFamily="-112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125000"/>
        <a:buFont typeface="Times" pitchFamily="-112" charset="0"/>
        <a:buChar char="•"/>
        <a:defRPr sz="2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  <a:cs typeface="ＭＳ Ｐゴシック" pitchFamily="-112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100000"/>
        <a:buChar char="-"/>
        <a:defRPr sz="20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65000"/>
        <a:buFont typeface="Times" pitchFamily="-112" charset="0"/>
        <a:buChar char="•"/>
        <a:defRPr sz="16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-112" charset="2"/>
        <a:buChar char="n"/>
        <a:defRPr sz="14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-112" charset="2"/>
        <a:buChar char="n"/>
        <a:defRPr sz="1200">
          <a:solidFill>
            <a:schemeClr val="tx1"/>
          </a:solidFill>
          <a:effectLst>
            <a:outerShdw blurRad="38100" dist="38100" dir="2700000" algn="tl">
              <a:srgbClr val="DDDDDD"/>
            </a:outerShdw>
          </a:effectLst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2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2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1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924800" cy="2286000"/>
          </a:xfrm>
        </p:spPr>
        <p:txBody>
          <a:bodyPr anchor="ctr"/>
          <a:lstStyle/>
          <a:p>
            <a:pPr eaLnBrk="1" hangingPunct="1">
              <a:defRPr/>
            </a:pPr>
            <a:r>
              <a:rPr lang="en-US" b="1" dirty="0">
                <a:ea typeface="+mj-ea"/>
                <a:cs typeface="+mj-cs"/>
              </a:rPr>
              <a:t>The ERP Boot Camp</a:t>
            </a:r>
          </a:p>
        </p:txBody>
      </p:sp>
      <p:sp>
        <p:nvSpPr>
          <p:cNvPr id="8214" name="Rectangle 22"/>
          <p:cNvSpPr>
            <a:spLocks noChangeArrowheads="1"/>
          </p:cNvSpPr>
          <p:nvPr/>
        </p:nvSpPr>
        <p:spPr bwMode="black">
          <a:xfrm>
            <a:off x="279400" y="3962400"/>
            <a:ext cx="85979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 anchorCtr="1"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r>
              <a:rPr lang="en-US" sz="40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Time-Frequency Analysis</a:t>
            </a:r>
            <a:endParaRPr lang="en-US" sz="4000" b="1" dirty="0">
              <a:solidFill>
                <a:schemeClr val="tx2"/>
              </a:solidFill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15364" name="Line 23"/>
          <p:cNvSpPr>
            <a:spLocks noChangeShapeType="1"/>
          </p:cNvSpPr>
          <p:nvPr/>
        </p:nvSpPr>
        <p:spPr bwMode="auto">
          <a:xfrm rot="5400000">
            <a:off x="4533900" y="457200"/>
            <a:ext cx="0" cy="65532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Positive Up Logo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 bwMode="auto">
          <a:xfrm>
            <a:off x="86193" y="0"/>
            <a:ext cx="2428407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7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95250"/>
            <a:ext cx="6248400" cy="9715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785635" y="4315035"/>
            <a:ext cx="3763310" cy="2429763"/>
            <a:chOff x="785635" y="4315035"/>
            <a:chExt cx="3763310" cy="242976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alphaModFix amt="35000"/>
              <a:lum/>
            </a:blip>
            <a:stretch>
              <a:fillRect/>
            </a:stretch>
          </p:blipFill>
          <p:spPr>
            <a:xfrm>
              <a:off x="863959" y="4367084"/>
              <a:ext cx="3655281" cy="2377714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/>
            </p:cNvPicPr>
            <p:nvPr/>
          </p:nvPicPr>
          <p:blipFill>
            <a:blip r:embed="rId4">
              <a:alphaModFix amt="28000"/>
              <a:lum/>
            </a:blip>
            <a:stretch>
              <a:fillRect/>
            </a:stretch>
          </p:blipFill>
          <p:spPr>
            <a:xfrm>
              <a:off x="785635" y="4315035"/>
              <a:ext cx="3763310" cy="1303538"/>
            </a:xfrm>
            <a:prstGeom prst="rect">
              <a:avLst/>
            </a:prstGeom>
          </p:spPr>
        </p:pic>
      </p:grpSp>
      <p:sp>
        <p:nvSpPr>
          <p:cNvPr id="27" name="TextBox 26"/>
          <p:cNvSpPr txBox="1"/>
          <p:nvPr/>
        </p:nvSpPr>
        <p:spPr>
          <a:xfrm>
            <a:off x="5915987" y="6150114"/>
            <a:ext cx="28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10-Hz Gabor Function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3887" y="4147384"/>
            <a:ext cx="3872134" cy="165714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6504" y="3790583"/>
            <a:ext cx="2447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Waveform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6504" y="5118248"/>
            <a:ext cx="245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Filtered Waveform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30742" y="6081015"/>
            <a:ext cx="534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Note the temporal imprecision of the filter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 bwMode="black">
          <a:xfrm>
            <a:off x="457200" y="0"/>
            <a:ext cx="8229600" cy="80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pitchFamily="-112" charset="-128"/>
                <a:cs typeface="ＭＳ Ｐゴシック" pitchFamily="-112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9pPr>
          </a:lstStyle>
          <a:p>
            <a:r>
              <a:rPr lang="en-US" smtClean="0"/>
              <a:t>How to Do It</a:t>
            </a:r>
            <a:endParaRPr lang="en-US" dirty="0"/>
          </a:p>
        </p:txBody>
      </p:sp>
      <p:sp>
        <p:nvSpPr>
          <p:cNvPr id="18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Content Placeholder 15"/>
          <p:cNvSpPr>
            <a:spLocks noGrp="1"/>
          </p:cNvSpPr>
          <p:nvPr>
            <p:ph idx="1"/>
          </p:nvPr>
        </p:nvSpPr>
        <p:spPr>
          <a:xfrm>
            <a:off x="457200" y="1186727"/>
            <a:ext cx="8229600" cy="2579191"/>
          </a:xfrm>
        </p:spPr>
        <p:txBody>
          <a:bodyPr/>
          <a:lstStyle/>
          <a:p>
            <a:r>
              <a:rPr lang="en-US" dirty="0" smtClean="0"/>
              <a:t>Solution 2: Gaussian </a:t>
            </a:r>
            <a:r>
              <a:rPr lang="en-US" dirty="0" err="1" smtClean="0"/>
              <a:t>x</a:t>
            </a:r>
            <a:r>
              <a:rPr lang="en-US" dirty="0" smtClean="0"/>
              <a:t> Sine = Gabor function</a:t>
            </a:r>
          </a:p>
          <a:p>
            <a:pPr lvl="1"/>
            <a:r>
              <a:rPr lang="en-US" dirty="0" smtClean="0"/>
              <a:t>Optimal tradeoff between time and frequency</a:t>
            </a:r>
          </a:p>
          <a:p>
            <a:pPr lvl="1"/>
            <a:r>
              <a:rPr lang="en-US" dirty="0" smtClean="0"/>
              <a:t>Need cosine component as well</a:t>
            </a:r>
          </a:p>
          <a:p>
            <a:pPr lvl="1"/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4118" y="4381507"/>
            <a:ext cx="3098800" cy="16383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4117" y="2485702"/>
            <a:ext cx="30988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116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785635" y="4315035"/>
            <a:ext cx="3763310" cy="2429763"/>
            <a:chOff x="785635" y="4315035"/>
            <a:chExt cx="3763310" cy="242976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alphaModFix amt="35000"/>
              <a:lum/>
            </a:blip>
            <a:stretch>
              <a:fillRect/>
            </a:stretch>
          </p:blipFill>
          <p:spPr>
            <a:xfrm>
              <a:off x="863959" y="4367084"/>
              <a:ext cx="3655281" cy="2377714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/>
            </p:cNvPicPr>
            <p:nvPr/>
          </p:nvPicPr>
          <p:blipFill>
            <a:blip r:embed="rId4">
              <a:alphaModFix amt="28000"/>
              <a:lum/>
            </a:blip>
            <a:stretch>
              <a:fillRect/>
            </a:stretch>
          </p:blipFill>
          <p:spPr>
            <a:xfrm>
              <a:off x="785635" y="4315035"/>
              <a:ext cx="3763310" cy="1303538"/>
            </a:xfrm>
            <a:prstGeom prst="rect">
              <a:avLst/>
            </a:prstGeom>
          </p:spPr>
        </p:pic>
      </p:grpSp>
      <p:sp>
        <p:nvSpPr>
          <p:cNvPr id="27" name="TextBox 26"/>
          <p:cNvSpPr txBox="1"/>
          <p:nvPr/>
        </p:nvSpPr>
        <p:spPr>
          <a:xfrm>
            <a:off x="5915987" y="6150114"/>
            <a:ext cx="28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10-Hz Gabor Function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3887" y="4147384"/>
            <a:ext cx="3872134" cy="165714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6504" y="3790583"/>
            <a:ext cx="2447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Waveform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6504" y="5118248"/>
            <a:ext cx="245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Filtered Waveform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30742" y="6081015"/>
            <a:ext cx="534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Note the temporal imprecision of the filter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 bwMode="black">
          <a:xfrm>
            <a:off x="457200" y="0"/>
            <a:ext cx="8229600" cy="80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pitchFamily="-112" charset="-128"/>
                <a:cs typeface="ＭＳ Ｐゴシック" pitchFamily="-112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9pPr>
          </a:lstStyle>
          <a:p>
            <a:r>
              <a:rPr lang="en-US" smtClean="0"/>
              <a:t>How to Do It</a:t>
            </a:r>
            <a:endParaRPr lang="en-US" dirty="0"/>
          </a:p>
        </p:txBody>
      </p:sp>
      <p:sp>
        <p:nvSpPr>
          <p:cNvPr id="18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Content Placeholder 15"/>
          <p:cNvSpPr>
            <a:spLocks noGrp="1"/>
          </p:cNvSpPr>
          <p:nvPr>
            <p:ph idx="1"/>
          </p:nvPr>
        </p:nvSpPr>
        <p:spPr>
          <a:xfrm>
            <a:off x="457200" y="1186727"/>
            <a:ext cx="8229600" cy="2579191"/>
          </a:xfrm>
        </p:spPr>
        <p:txBody>
          <a:bodyPr/>
          <a:lstStyle/>
          <a:p>
            <a:r>
              <a:rPr lang="en-US" dirty="0" smtClean="0"/>
              <a:t>Solution 2: Gaussian </a:t>
            </a:r>
            <a:r>
              <a:rPr lang="en-US" dirty="0" err="1" smtClean="0"/>
              <a:t>x</a:t>
            </a:r>
            <a:r>
              <a:rPr lang="en-US" dirty="0" smtClean="0"/>
              <a:t> Sine = Gabor function</a:t>
            </a:r>
          </a:p>
          <a:p>
            <a:pPr lvl="1"/>
            <a:r>
              <a:rPr lang="en-US" dirty="0" smtClean="0"/>
              <a:t>Optimal tradeoff between time and frequency</a:t>
            </a:r>
          </a:p>
          <a:p>
            <a:pPr lvl="1"/>
            <a:r>
              <a:rPr lang="en-US" dirty="0" smtClean="0"/>
              <a:t>Need cosine component as well</a:t>
            </a:r>
          </a:p>
          <a:p>
            <a:pPr lvl="1"/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4118" y="4381507"/>
            <a:ext cx="3098800" cy="16383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4117" y="2485702"/>
            <a:ext cx="3098800" cy="16637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182413" y="2408609"/>
            <a:ext cx="4501932" cy="1323439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Combine sine- and cosine-filtered waveforms to provide a phase-independent measure of amplitude at each time 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46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894" y="389075"/>
            <a:ext cx="8801918" cy="56649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15407" y="6581001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/>
              <a:t>From R.T. Knight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248041" y="260105"/>
            <a:ext cx="2549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Raw EEG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248040" y="1311746"/>
            <a:ext cx="6945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Bandpass-Filtered EEG and Amplitude Envelope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7550343" y="1351430"/>
            <a:ext cx="1299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Gabor Filters</a:t>
            </a:r>
            <a:endParaRPr 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341584" y="6025921"/>
            <a:ext cx="8539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Combine sine- and cosine-filtered waveforms to provide a phase-independent measure of amplitude at each time point (EEG envelope)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50197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smtClean="0"/>
              <a:t>Time-Frequency Analysis</a:t>
            </a:r>
            <a:endParaRPr lang="en-US" dirty="0"/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5040" y="2259724"/>
            <a:ext cx="4354190" cy="304793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Rectangle 5"/>
          <p:cNvSpPr/>
          <p:nvPr/>
        </p:nvSpPr>
        <p:spPr bwMode="auto">
          <a:xfrm>
            <a:off x="1031079" y="4081065"/>
            <a:ext cx="3470470" cy="51481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95678" y="3403542"/>
            <a:ext cx="35424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Each slice is the application of one Gabor function (sine and cosine) at the specified frequency, with amplitude coded by color</a:t>
            </a:r>
            <a:endParaRPr 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5095678" y="4993971"/>
            <a:ext cx="3527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The family of Gabor functions is a </a:t>
            </a:r>
            <a:r>
              <a:rPr lang="en-US" sz="1800" dirty="0" err="1" smtClean="0"/>
              <a:t>Morlet</a:t>
            </a:r>
            <a:r>
              <a:rPr lang="en-US" sz="1800" dirty="0" smtClean="0"/>
              <a:t> wavelet family</a:t>
            </a:r>
            <a:endParaRPr lang="en-US" sz="1800" dirty="0"/>
          </a:p>
        </p:txBody>
      </p:sp>
      <p:cxnSp>
        <p:nvCxnSpPr>
          <p:cNvPr id="11" name="Straight Arrow Connector 10"/>
          <p:cNvCxnSpPr/>
          <p:nvPr/>
        </p:nvCxnSpPr>
        <p:spPr bwMode="auto">
          <a:xfrm rot="10800000" flipV="1">
            <a:off x="4522318" y="3980823"/>
            <a:ext cx="573361" cy="132584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pic>
        <p:nvPicPr>
          <p:cNvPr id="17" name="Picture 16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894734" y="2268965"/>
            <a:ext cx="1663700" cy="1078230"/>
          </a:xfrm>
          <a:prstGeom prst="rect">
            <a:avLst/>
          </a:prstGeom>
        </p:spPr>
      </p:pic>
      <p:pic>
        <p:nvPicPr>
          <p:cNvPr id="18" name="Picture 17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656426" y="2268965"/>
            <a:ext cx="838200" cy="1078230"/>
          </a:xfrm>
          <a:prstGeom prst="rect">
            <a:avLst/>
          </a:prstGeom>
        </p:spPr>
      </p:pic>
      <p:pic>
        <p:nvPicPr>
          <p:cNvPr id="19" name="Picture 1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610082" y="2268965"/>
            <a:ext cx="425450" cy="1078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Time-Frequency Interpretation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256680" y="1265992"/>
            <a:ext cx="8686800" cy="5257800"/>
          </a:xfrm>
        </p:spPr>
        <p:txBody>
          <a:bodyPr/>
          <a:lstStyle/>
          <a:p>
            <a:r>
              <a:rPr lang="en-US" dirty="0" smtClean="0"/>
              <a:t>Fundamental Principle #1: Power in a given frequency band is not evidence of an oscillation in that band</a:t>
            </a:r>
          </a:p>
          <a:p>
            <a:pPr lvl="1"/>
            <a:r>
              <a:rPr lang="en-US" dirty="0" smtClean="0"/>
              <a:t>Transient, non-oscillating activity </a:t>
            </a:r>
            <a:r>
              <a:rPr lang="en-US" u="sng" dirty="0" smtClean="0"/>
              <a:t>always</a:t>
            </a:r>
            <a:r>
              <a:rPr lang="en-US" dirty="0" smtClean="0"/>
              <a:t> produces power in some frequency bands</a:t>
            </a:r>
          </a:p>
          <a:p>
            <a:pPr lvl="1"/>
            <a:r>
              <a:rPr lang="en-US" dirty="0" smtClean="0"/>
              <a:t>Frequency-based analyses </a:t>
            </a:r>
            <a:r>
              <a:rPr lang="en-US" u="sng" dirty="0" smtClean="0"/>
              <a:t>assume</a:t>
            </a:r>
            <a:r>
              <a:rPr lang="en-US" dirty="0" smtClean="0"/>
              <a:t> that the waveform is </a:t>
            </a:r>
            <a:r>
              <a:rPr lang="en-US" u="sng" dirty="0" smtClean="0"/>
              <a:t>composed</a:t>
            </a:r>
            <a:r>
              <a:rPr lang="en-US" dirty="0" smtClean="0"/>
              <a:t> of oscillations</a:t>
            </a:r>
          </a:p>
          <a:p>
            <a:pPr lvl="1"/>
            <a:r>
              <a:rPr lang="en-US" dirty="0" smtClean="0"/>
              <a:t>Other evidence of oscillation is necessary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923" y="4489333"/>
            <a:ext cx="3301664" cy="205890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205" y="4054534"/>
            <a:ext cx="3184865" cy="2588768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671746" y="4951567"/>
            <a:ext cx="1508848" cy="711128"/>
            <a:chOff x="2225279" y="2963568"/>
            <a:chExt cx="1508848" cy="711128"/>
          </a:xfrm>
        </p:grpSpPr>
        <p:cxnSp>
          <p:nvCxnSpPr>
            <p:cNvPr id="15" name="Straight Arrow Connector 14"/>
            <p:cNvCxnSpPr/>
            <p:nvPr/>
          </p:nvCxnSpPr>
          <p:spPr bwMode="auto">
            <a:xfrm>
              <a:off x="2659480" y="3202390"/>
              <a:ext cx="71643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17" name="Straight Arrow Connector 16"/>
            <p:cNvCxnSpPr/>
            <p:nvPr/>
          </p:nvCxnSpPr>
          <p:spPr bwMode="auto">
            <a:xfrm rot="10800000">
              <a:off x="2659480" y="3290818"/>
              <a:ext cx="67301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18" name="TextBox 17"/>
            <p:cNvSpPr txBox="1"/>
            <p:nvPr/>
          </p:nvSpPr>
          <p:spPr>
            <a:xfrm>
              <a:off x="2225279" y="2963568"/>
              <a:ext cx="15088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Fourier Transform</a:t>
              </a:r>
              <a:endParaRPr lang="en-US" sz="10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279" y="3274586"/>
              <a:ext cx="15088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Inverse Fourier Transform</a:t>
              </a:r>
              <a:endParaRPr lang="en-US" sz="10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518423" y="4148782"/>
            <a:ext cx="32927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 at 5 Hz is not </a:t>
            </a:r>
            <a:r>
              <a:rPr lang="en-US" u="sng" dirty="0" smtClean="0"/>
              <a:t>evidence</a:t>
            </a:r>
            <a:r>
              <a:rPr lang="en-US" dirty="0" smtClean="0"/>
              <a:t> of an oscillation at 5 Hz</a:t>
            </a:r>
            <a:endParaRPr lang="en-US" dirty="0"/>
          </a:p>
        </p:txBody>
      </p:sp>
      <p:cxnSp>
        <p:nvCxnSpPr>
          <p:cNvPr id="21" name="Straight Connector 20"/>
          <p:cNvCxnSpPr/>
          <p:nvPr/>
        </p:nvCxnSpPr>
        <p:spPr bwMode="auto">
          <a:xfrm flipV="1">
            <a:off x="5372442" y="5439103"/>
            <a:ext cx="0" cy="692475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5232122" y="6173038"/>
            <a:ext cx="287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 flipH="1">
            <a:off x="5405400" y="5132552"/>
            <a:ext cx="287703" cy="307765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rgbClr val="FF0000"/>
            </a:solidFill>
            <a:prstDash val="solid"/>
            <a:round/>
            <a:headEnd type="none" w="sm" len="sm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012877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11690" y="1443262"/>
            <a:ext cx="8109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Triangular shape because filtering function is narrower in time at higher frequencies (with </a:t>
            </a:r>
            <a:r>
              <a:rPr lang="en-US" dirty="0" err="1" smtClean="0"/>
              <a:t>Morlet</a:t>
            </a:r>
            <a:r>
              <a:rPr lang="en-US" dirty="0" smtClean="0"/>
              <a:t> wavelet)</a:t>
            </a:r>
            <a:endParaRPr lang="en-US" dirty="0"/>
          </a:p>
        </p:txBody>
      </p:sp>
      <p:pic>
        <p:nvPicPr>
          <p:cNvPr id="20" name="Picture 19" descr="Freq_Square_100_trials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111" y="4270045"/>
            <a:ext cx="3416300" cy="2559050"/>
          </a:xfrm>
          <a:prstGeom prst="rect">
            <a:avLst/>
          </a:prstGeom>
          <a:ln w="19050" cmpd="sng">
            <a:noFill/>
          </a:ln>
        </p:spPr>
      </p:pic>
      <p:sp>
        <p:nvSpPr>
          <p:cNvPr id="15" name="Isosceles Triangle 14"/>
          <p:cNvSpPr/>
          <p:nvPr/>
        </p:nvSpPr>
        <p:spPr bwMode="auto">
          <a:xfrm>
            <a:off x="6223904" y="2883365"/>
            <a:ext cx="800850" cy="3649972"/>
          </a:xfrm>
          <a:prstGeom prst="triangle">
            <a:avLst/>
          </a:prstGeom>
          <a:noFill/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21" name="Isosceles Triangle 20"/>
          <p:cNvSpPr/>
          <p:nvPr/>
        </p:nvSpPr>
        <p:spPr bwMode="auto">
          <a:xfrm>
            <a:off x="3738695" y="2894807"/>
            <a:ext cx="800850" cy="3649972"/>
          </a:xfrm>
          <a:prstGeom prst="triangle">
            <a:avLst/>
          </a:prstGeom>
          <a:gradFill flip="none" rotWithShape="1">
            <a:gsLst>
              <a:gs pos="0">
                <a:srgbClr val="FF0000"/>
              </a:gs>
              <a:gs pos="100000">
                <a:srgbClr val="FFFF00"/>
              </a:gs>
            </a:gsLst>
            <a:lin ang="16200000" scaled="0"/>
            <a:tileRect/>
          </a:gra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2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06183"/>
            <a:ext cx="8229600" cy="1143000"/>
          </a:xfrm>
        </p:spPr>
        <p:txBody>
          <a:bodyPr/>
          <a:lstStyle/>
          <a:p>
            <a:r>
              <a:rPr lang="en-US" sz="3600" dirty="0" smtClean="0"/>
              <a:t>Typical time-frequency pattern for transient response</a:t>
            </a:r>
            <a:endParaRPr lang="en-US" sz="3600" dirty="0"/>
          </a:p>
        </p:txBody>
      </p:sp>
      <p:sp>
        <p:nvSpPr>
          <p:cNvPr id="25" name="Line 3"/>
          <p:cNvSpPr>
            <a:spLocks noChangeShapeType="1"/>
          </p:cNvSpPr>
          <p:nvPr/>
        </p:nvSpPr>
        <p:spPr bwMode="auto">
          <a:xfrm rot="5400000">
            <a:off x="4572000" y="-26670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844228" y="4006252"/>
            <a:ext cx="2920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 drops as frequency increases</a:t>
            </a:r>
            <a:endParaRPr lang="en-US" dirty="0"/>
          </a:p>
        </p:txBody>
      </p:sp>
      <p:pic>
        <p:nvPicPr>
          <p:cNvPr id="30" name="Picture 29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429218" y="1874182"/>
            <a:ext cx="1663700" cy="1078230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190910" y="1874182"/>
            <a:ext cx="838200" cy="1078230"/>
          </a:xfrm>
          <a:prstGeom prst="rect">
            <a:avLst/>
          </a:prstGeom>
        </p:spPr>
      </p:pic>
      <p:pic>
        <p:nvPicPr>
          <p:cNvPr id="32" name="Picture 31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144566" y="1874182"/>
            <a:ext cx="425450" cy="1078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4" name="Text Box 4"/>
          <p:cNvSpPr txBox="1">
            <a:spLocks noChangeArrowheads="1"/>
          </p:cNvSpPr>
          <p:nvPr/>
        </p:nvSpPr>
        <p:spPr bwMode="auto">
          <a:xfrm>
            <a:off x="5886450" y="6553200"/>
            <a:ext cx="3257550" cy="30777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 smtClean="0"/>
              <a:t>Sawaki et al. (in preparation)</a:t>
            </a:r>
            <a:endParaRPr lang="en-US" sz="1400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73376" y="5445738"/>
            <a:ext cx="6423266" cy="4616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 smtClean="0"/>
              <a:t>Yes: narrow band with no low frequencies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936"/>
          <a:stretch/>
        </p:blipFill>
        <p:spPr>
          <a:xfrm>
            <a:off x="401053" y="1441509"/>
            <a:ext cx="8382000" cy="5121857"/>
          </a:xfrm>
          <a:prstGeom prst="rect">
            <a:avLst/>
          </a:prstGeom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06183"/>
            <a:ext cx="8229600" cy="1143000"/>
          </a:xfrm>
        </p:spPr>
        <p:txBody>
          <a:bodyPr/>
          <a:lstStyle/>
          <a:p>
            <a:r>
              <a:rPr lang="en-US" sz="3600" dirty="0" smtClean="0"/>
              <a:t>Typical time-frequency pattern for true oscillation</a:t>
            </a:r>
            <a:endParaRPr lang="en-US" sz="3600" dirty="0"/>
          </a:p>
        </p:txBody>
      </p:sp>
      <p:sp>
        <p:nvSpPr>
          <p:cNvPr id="10" name="Line 3"/>
          <p:cNvSpPr>
            <a:spLocks noChangeShapeType="1"/>
          </p:cNvSpPr>
          <p:nvPr/>
        </p:nvSpPr>
        <p:spPr bwMode="auto">
          <a:xfrm rot="5400000">
            <a:off x="4572000" y="-2667000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Time-Frequency Interpretation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256680" y="1265992"/>
            <a:ext cx="8686800" cy="5257800"/>
          </a:xfrm>
        </p:spPr>
        <p:txBody>
          <a:bodyPr/>
          <a:lstStyle/>
          <a:p>
            <a:r>
              <a:rPr lang="en-US" dirty="0" smtClean="0"/>
              <a:t>Rule of Thumb: In most cases, a broad band of power means that it is not a true oscillation</a:t>
            </a:r>
          </a:p>
          <a:p>
            <a:pPr lvl="1"/>
            <a:r>
              <a:rPr lang="en-US" dirty="0" smtClean="0"/>
              <a:t>Researchers </a:t>
            </a:r>
            <a:r>
              <a:rPr lang="en-US" u="sng" dirty="0" smtClean="0"/>
              <a:t>must</a:t>
            </a:r>
            <a:r>
              <a:rPr lang="en-US" dirty="0" smtClean="0"/>
              <a:t> show absence of power at low frequencies before concluding that an oscillation was present</a:t>
            </a:r>
          </a:p>
          <a:p>
            <a:pPr lvl="1"/>
            <a:r>
              <a:rPr lang="en-US" dirty="0" smtClean="0"/>
              <a:t>Narrow bands of power are usually genuine oscillations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0689" y="3303044"/>
            <a:ext cx="4840679" cy="33884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5439103" y="3954408"/>
            <a:ext cx="3291428" cy="132343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smtClean="0"/>
              <a:t>Impossible to know whether these are oscillations without seeing lower frequencies</a:t>
            </a:r>
          </a:p>
        </p:txBody>
      </p:sp>
    </p:spTree>
    <p:extLst>
      <p:ext uri="{BB962C8B-B14F-4D97-AF65-F5344CB8AC3E}">
        <p14:creationId xmlns:p14="http://schemas.microsoft.com/office/powerpoint/2010/main" val="2536703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What is an oscillation?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199" y="1413048"/>
            <a:ext cx="8552470" cy="3078546"/>
          </a:xfrm>
        </p:spPr>
        <p:txBody>
          <a:bodyPr/>
          <a:lstStyle/>
          <a:p>
            <a:r>
              <a:rPr lang="en-US" dirty="0" smtClean="0"/>
              <a:t>“</a:t>
            </a:r>
            <a:r>
              <a:rPr lang="en-US" u="sng" dirty="0" smtClean="0"/>
              <a:t>Oscillation</a:t>
            </a:r>
            <a:r>
              <a:rPr lang="en-US" dirty="0" smtClean="0"/>
              <a:t> is the repetitive variation, typically in time, of some measure about a central value or between two or more different states.” (</a:t>
            </a:r>
            <a:r>
              <a:rPr lang="en-US" dirty="0" err="1" smtClean="0"/>
              <a:t>Wikipedia</a:t>
            </a:r>
            <a:r>
              <a:rPr lang="en-US" dirty="0" smtClean="0"/>
              <a:t>)</a:t>
            </a:r>
          </a:p>
          <a:p>
            <a:r>
              <a:rPr lang="en-US" dirty="0" smtClean="0"/>
              <a:t>“</a:t>
            </a:r>
            <a:r>
              <a:rPr lang="en-US" u="sng" dirty="0" smtClean="0"/>
              <a:t>Neural oscillations</a:t>
            </a:r>
            <a:r>
              <a:rPr lang="en-US" dirty="0" smtClean="0"/>
              <a:t> refers to rhythmic or repetitive neural activity in the central nervous system.” (</a:t>
            </a:r>
            <a:r>
              <a:rPr lang="en-US" dirty="0" err="1" smtClean="0"/>
              <a:t>Wikipedia</a:t>
            </a:r>
            <a:r>
              <a:rPr lang="en-US" dirty="0" smtClean="0"/>
              <a:t>)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923" y="4489333"/>
            <a:ext cx="3301664" cy="20589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205" y="4054534"/>
            <a:ext cx="3184865" cy="258876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671746" y="4951567"/>
            <a:ext cx="1508848" cy="711128"/>
            <a:chOff x="2225279" y="2963568"/>
            <a:chExt cx="1508848" cy="711128"/>
          </a:xfrm>
        </p:grpSpPr>
        <p:cxnSp>
          <p:nvCxnSpPr>
            <p:cNvPr id="9" name="Straight Arrow Connector 8"/>
            <p:cNvCxnSpPr/>
            <p:nvPr/>
          </p:nvCxnSpPr>
          <p:spPr bwMode="auto">
            <a:xfrm>
              <a:off x="2659480" y="3202390"/>
              <a:ext cx="71643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10" name="Straight Arrow Connector 9"/>
            <p:cNvCxnSpPr/>
            <p:nvPr/>
          </p:nvCxnSpPr>
          <p:spPr bwMode="auto">
            <a:xfrm rot="10800000">
              <a:off x="2659480" y="3290818"/>
              <a:ext cx="67301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11" name="TextBox 10"/>
            <p:cNvSpPr txBox="1"/>
            <p:nvPr/>
          </p:nvSpPr>
          <p:spPr>
            <a:xfrm>
              <a:off x="2225279" y="2963568"/>
              <a:ext cx="15088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Fourier Transform</a:t>
              </a:r>
              <a:endParaRPr lang="en-US" sz="1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225279" y="3274586"/>
              <a:ext cx="15088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Inverse Fourier Transform</a:t>
              </a:r>
              <a:endParaRPr lang="en-US" sz="1000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518423" y="4122505"/>
            <a:ext cx="2970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Is something actually repeating in the brain 5 times per second?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 bwMode="auto">
          <a:xfrm flipV="1">
            <a:off x="5372442" y="5421586"/>
            <a:ext cx="0" cy="709992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5232122" y="6173038"/>
            <a:ext cx="287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5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/>
          <p:cNvCxnSpPr>
            <a:stCxn id="13" idx="2"/>
          </p:cNvCxnSpPr>
          <p:nvPr/>
        </p:nvCxnSpPr>
        <p:spPr bwMode="auto">
          <a:xfrm rot="5400000">
            <a:off x="6066527" y="4477041"/>
            <a:ext cx="275872" cy="1598126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rgbClr val="FF0000"/>
            </a:solidFill>
            <a:prstDash val="solid"/>
            <a:round/>
            <a:headEnd type="none" w="sm" len="sm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929341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13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8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1143000"/>
          </a:xfrm>
        </p:spPr>
        <p:txBody>
          <a:bodyPr/>
          <a:lstStyle/>
          <a:p>
            <a:r>
              <a:rPr lang="en-US" dirty="0" smtClean="0"/>
              <a:t>Phase-Amplitude Coupling?</a:t>
            </a:r>
            <a:endParaRPr lang="en-US" dirty="0"/>
          </a:p>
        </p:txBody>
      </p:sp>
      <p:sp>
        <p:nvSpPr>
          <p:cNvPr id="967683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3270"/>
            <a:ext cx="9144000" cy="545691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6581001"/>
            <a:ext cx="8793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For a detailed analysis, see Kramer, </a:t>
            </a:r>
            <a:r>
              <a:rPr lang="en-US" sz="1200" dirty="0"/>
              <a:t>Tort, </a:t>
            </a:r>
            <a:r>
              <a:rPr lang="en-US" sz="1200" dirty="0" smtClean="0"/>
              <a:t>&amp; </a:t>
            </a:r>
            <a:r>
              <a:rPr lang="en-US" sz="1200" dirty="0" err="1" smtClean="0"/>
              <a:t>Kopell</a:t>
            </a:r>
            <a:r>
              <a:rPr lang="en-US" sz="1200" dirty="0" smtClean="0"/>
              <a:t> </a:t>
            </a:r>
            <a:r>
              <a:rPr lang="en-US" sz="1200" dirty="0"/>
              <a:t>(</a:t>
            </a:r>
            <a:r>
              <a:rPr lang="en-US" sz="1200" dirty="0" smtClean="0"/>
              <a:t>2008, J </a:t>
            </a:r>
            <a:r>
              <a:rPr lang="en-US" sz="1200" dirty="0"/>
              <a:t>Neuroscience </a:t>
            </a:r>
            <a:r>
              <a:rPr lang="en-US" sz="1200" dirty="0" smtClean="0"/>
              <a:t>Methods)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05545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20315" y="1716365"/>
            <a:ext cx="5775159" cy="3136368"/>
          </a:xfrm>
        </p:spPr>
        <p:txBody>
          <a:bodyPr/>
          <a:lstStyle/>
          <a:p>
            <a:r>
              <a:rPr lang="en-US" dirty="0" smtClean="0"/>
              <a:t>Assumption: </a:t>
            </a:r>
            <a:r>
              <a:rPr lang="en-US" dirty="0"/>
              <a:t>The timing of the ERP signal is the same on each trial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stimulus might elicit oscillations that vary in phase or onset time from trial to trial</a:t>
            </a:r>
          </a:p>
          <a:p>
            <a:pPr lvl="1"/>
            <a:r>
              <a:rPr lang="en-US" dirty="0"/>
              <a:t>These will disappear from the </a:t>
            </a:r>
            <a:r>
              <a:rPr lang="en-US" dirty="0" smtClean="0"/>
              <a:t>average</a:t>
            </a:r>
          </a:p>
          <a:p>
            <a:pPr lvl="1"/>
            <a:r>
              <a:rPr lang="en-US" dirty="0" smtClean="0"/>
              <a:t>Time-frequency analysis can recover these oscillations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410" y="338811"/>
            <a:ext cx="2705100" cy="4673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529" y="6540500"/>
            <a:ext cx="2870200" cy="317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2661" y="5020702"/>
            <a:ext cx="3479800" cy="1308100"/>
          </a:xfrm>
          <a:prstGeom prst="rect">
            <a:avLst/>
          </a:prstGeom>
        </p:spPr>
      </p:pic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"/>
            <a:ext cx="8686800" cy="964772"/>
          </a:xfrm>
        </p:spPr>
        <p:txBody>
          <a:bodyPr/>
          <a:lstStyle/>
          <a:p>
            <a:pPr algn="l"/>
            <a:r>
              <a:rPr lang="en-US" dirty="0" smtClean="0"/>
              <a:t>Conventional Averaging</a:t>
            </a:r>
            <a:endParaRPr lang="en-US" dirty="0"/>
          </a:p>
        </p:txBody>
      </p:sp>
      <p:sp>
        <p:nvSpPr>
          <p:cNvPr id="8" name="Line 3"/>
          <p:cNvSpPr>
            <a:spLocks noChangeShapeType="1"/>
          </p:cNvSpPr>
          <p:nvPr/>
        </p:nvSpPr>
        <p:spPr bwMode="auto">
          <a:xfrm rot="5400000">
            <a:off x="2914266" y="-1973276"/>
            <a:ext cx="0" cy="5828531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22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General Advice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494377"/>
            <a:ext cx="8466566" cy="3894767"/>
          </a:xfrm>
        </p:spPr>
        <p:txBody>
          <a:bodyPr/>
          <a:lstStyle/>
          <a:p>
            <a:r>
              <a:rPr lang="en-US" dirty="0" smtClean="0"/>
              <a:t>Go ahead and do time-frequency analyses</a:t>
            </a:r>
          </a:p>
          <a:p>
            <a:pPr lvl="1"/>
            <a:r>
              <a:rPr lang="en-US" dirty="0" smtClean="0"/>
              <a:t>You can see brain activity that is invisible in conventional averages</a:t>
            </a:r>
          </a:p>
          <a:p>
            <a:r>
              <a:rPr lang="en-US" dirty="0" smtClean="0"/>
              <a:t>Just be very careful about the conclusions you draw about “oscillations”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Inter-Trial Phase Coherence</a:t>
            </a:r>
            <a:endParaRPr lang="en-US" dirty="0"/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 bwMode="auto">
          <a:xfrm>
            <a:off x="489368" y="3746028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 rot="5400000">
            <a:off x="1008469" y="3949102"/>
            <a:ext cx="550034" cy="316091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0" name="Oval 9"/>
          <p:cNvSpPr/>
          <p:nvPr/>
        </p:nvSpPr>
        <p:spPr bwMode="auto">
          <a:xfrm>
            <a:off x="2033866" y="3746028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rot="10800000" flipV="1">
            <a:off x="2669937" y="4123611"/>
            <a:ext cx="588094" cy="258552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3544042" y="3746028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4" name="Straight Connector 13"/>
          <p:cNvCxnSpPr>
            <a:stCxn id="13" idx="7"/>
          </p:cNvCxnSpPr>
          <p:nvPr/>
        </p:nvCxnSpPr>
        <p:spPr bwMode="auto">
          <a:xfrm rot="16200000" flipH="1" flipV="1">
            <a:off x="4184760" y="3929056"/>
            <a:ext cx="448464" cy="45774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7" name="Oval 16"/>
          <p:cNvSpPr/>
          <p:nvPr/>
        </p:nvSpPr>
        <p:spPr bwMode="auto">
          <a:xfrm>
            <a:off x="5442265" y="3746028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8" name="Straight Connector 17"/>
          <p:cNvCxnSpPr>
            <a:stCxn id="17" idx="7"/>
          </p:cNvCxnSpPr>
          <p:nvPr/>
        </p:nvCxnSpPr>
        <p:spPr bwMode="auto">
          <a:xfrm rot="16200000" flipH="1" flipV="1">
            <a:off x="6082980" y="3929053"/>
            <a:ext cx="448466" cy="457754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 rot="10800000" flipV="1">
            <a:off x="6060072" y="4112169"/>
            <a:ext cx="583481" cy="286048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8" name="Straight Connector 27"/>
          <p:cNvCxnSpPr/>
          <p:nvPr/>
        </p:nvCxnSpPr>
        <p:spPr bwMode="auto">
          <a:xfrm rot="5400000">
            <a:off x="5945637" y="3970268"/>
            <a:ext cx="544597" cy="279193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9" name="Straight Connector 28"/>
          <p:cNvCxnSpPr>
            <a:stCxn id="17" idx="6"/>
          </p:cNvCxnSpPr>
          <p:nvPr/>
        </p:nvCxnSpPr>
        <p:spPr bwMode="auto">
          <a:xfrm flipH="1">
            <a:off x="6071512" y="4386776"/>
            <a:ext cx="652248" cy="11441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4" name="Straight Connector 33"/>
          <p:cNvCxnSpPr/>
          <p:nvPr/>
        </p:nvCxnSpPr>
        <p:spPr bwMode="auto">
          <a:xfrm rot="10800000" flipV="1">
            <a:off x="6055823" y="4212601"/>
            <a:ext cx="670256" cy="188132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7" name="Straight Connector 36"/>
          <p:cNvCxnSpPr/>
          <p:nvPr/>
        </p:nvCxnSpPr>
        <p:spPr bwMode="auto">
          <a:xfrm rot="10800000" flipV="1">
            <a:off x="6067584" y="4000951"/>
            <a:ext cx="564424" cy="411543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41" name="Oval 40"/>
          <p:cNvSpPr/>
          <p:nvPr/>
        </p:nvSpPr>
        <p:spPr bwMode="auto">
          <a:xfrm>
            <a:off x="7347206" y="3746028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42" name="Straight Connector 41"/>
          <p:cNvCxnSpPr>
            <a:stCxn id="41" idx="3"/>
          </p:cNvCxnSpPr>
          <p:nvPr/>
        </p:nvCxnSpPr>
        <p:spPr bwMode="auto">
          <a:xfrm rot="5400000" flipH="1" flipV="1">
            <a:off x="7530232" y="4386808"/>
            <a:ext cx="457689" cy="448400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3" name="Straight Connector 42"/>
          <p:cNvCxnSpPr/>
          <p:nvPr/>
        </p:nvCxnSpPr>
        <p:spPr bwMode="auto">
          <a:xfrm rot="10800000">
            <a:off x="7965014" y="4398217"/>
            <a:ext cx="583694" cy="284714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>
            <a:off x="7396338" y="4095018"/>
            <a:ext cx="586943" cy="287145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5" name="Straight Connector 44"/>
          <p:cNvCxnSpPr/>
          <p:nvPr/>
        </p:nvCxnSpPr>
        <p:spPr bwMode="auto">
          <a:xfrm rot="16200000" flipV="1">
            <a:off x="7743949" y="4630723"/>
            <a:ext cx="602186" cy="137176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6" name="Straight Connector 45"/>
          <p:cNvCxnSpPr/>
          <p:nvPr/>
        </p:nvCxnSpPr>
        <p:spPr bwMode="auto">
          <a:xfrm rot="10800000" flipV="1">
            <a:off x="7960765" y="4175383"/>
            <a:ext cx="631221" cy="22534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 rot="5400000">
            <a:off x="7731484" y="3995071"/>
            <a:ext cx="658465" cy="176381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56" name="TextBox 55"/>
          <p:cNvSpPr txBox="1"/>
          <p:nvPr/>
        </p:nvSpPr>
        <p:spPr>
          <a:xfrm>
            <a:off x="446833" y="5188535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</a:t>
            </a:r>
          </a:p>
          <a:p>
            <a:pPr algn="ctr"/>
            <a:r>
              <a:rPr lang="en-US" dirty="0" smtClean="0"/>
              <a:t>on Trial 1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2057800" y="5188535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</a:t>
            </a:r>
          </a:p>
          <a:p>
            <a:pPr algn="ctr"/>
            <a:r>
              <a:rPr lang="en-US" dirty="0" smtClean="0"/>
              <a:t>on Trial 2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551178" y="5188535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</a:t>
            </a:r>
          </a:p>
          <a:p>
            <a:pPr algn="ctr"/>
            <a:r>
              <a:rPr lang="en-US" dirty="0" smtClean="0"/>
              <a:t>on Trial N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5209184" y="5188535"/>
            <a:ext cx="17707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</a:t>
            </a:r>
          </a:p>
          <a:p>
            <a:pPr algn="ctr"/>
            <a:r>
              <a:rPr lang="en-US" dirty="0" smtClean="0"/>
              <a:t>over all trials</a:t>
            </a:r>
          </a:p>
          <a:p>
            <a:pPr algn="ctr"/>
            <a:r>
              <a:rPr lang="en-US" dirty="0" smtClean="0"/>
              <a:t>(coherence)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7055750" y="5188535"/>
            <a:ext cx="20809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</a:t>
            </a:r>
          </a:p>
          <a:p>
            <a:pPr algn="ctr"/>
            <a:r>
              <a:rPr lang="en-US" dirty="0" smtClean="0"/>
              <a:t>over all trials</a:t>
            </a:r>
          </a:p>
          <a:p>
            <a:pPr algn="ctr"/>
            <a:r>
              <a:rPr lang="en-US" dirty="0" smtClean="0"/>
              <a:t>(no coherence)</a:t>
            </a:r>
            <a:endParaRPr lang="en-US" dirty="0"/>
          </a:p>
        </p:txBody>
      </p:sp>
      <p:sp>
        <p:nvSpPr>
          <p:cNvPr id="36" name="Content Placeholder 15"/>
          <p:cNvSpPr>
            <a:spLocks noGrp="1"/>
          </p:cNvSpPr>
          <p:nvPr>
            <p:ph idx="1"/>
          </p:nvPr>
        </p:nvSpPr>
        <p:spPr>
          <a:xfrm>
            <a:off x="457200" y="1379957"/>
            <a:ext cx="8466566" cy="2967971"/>
          </a:xfrm>
        </p:spPr>
        <p:txBody>
          <a:bodyPr/>
          <a:lstStyle/>
          <a:p>
            <a:r>
              <a:rPr lang="en-US" dirty="0" smtClean="0"/>
              <a:t>Question: Is phase consistent across trials?</a:t>
            </a:r>
          </a:p>
          <a:p>
            <a:pPr lvl="1"/>
            <a:r>
              <a:rPr lang="en-US" dirty="0" smtClean="0"/>
              <a:t>Fit sine wave (or Gabor) at a particular frequency (e.g., 40 Hz) to the EEG at a given electrode on single trials</a:t>
            </a:r>
          </a:p>
          <a:p>
            <a:pPr lvl="1"/>
            <a:r>
              <a:rPr lang="en-US" dirty="0" smtClean="0"/>
              <a:t>Is the phase similar across trials?</a:t>
            </a:r>
          </a:p>
        </p:txBody>
      </p:sp>
    </p:spTree>
    <p:extLst>
      <p:ext uri="{BB962C8B-B14F-4D97-AF65-F5344CB8AC3E}">
        <p14:creationId xmlns:p14="http://schemas.microsoft.com/office/powerpoint/2010/main" val="2412798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Inter-Electrode Phase Coherence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219541"/>
            <a:ext cx="8466566" cy="2967971"/>
          </a:xfrm>
        </p:spPr>
        <p:txBody>
          <a:bodyPr/>
          <a:lstStyle/>
          <a:p>
            <a:r>
              <a:rPr lang="en-US" dirty="0" smtClean="0"/>
              <a:t>Question: Are distant brain areas synchronized?</a:t>
            </a:r>
          </a:p>
          <a:p>
            <a:r>
              <a:rPr lang="en-US" dirty="0" smtClean="0"/>
              <a:t>Look for evidence that phase of an oscillation is similar at distant electrode sites</a:t>
            </a:r>
          </a:p>
          <a:p>
            <a:pPr lvl="1"/>
            <a:r>
              <a:rPr lang="en-US" dirty="0" smtClean="0"/>
              <a:t>Fit sine wave (or Gabor) at a particular frequency (e.g., 40 Hz) to the EEG at two sites on single trials</a:t>
            </a:r>
          </a:p>
          <a:p>
            <a:pPr lvl="1"/>
            <a:r>
              <a:rPr lang="en-US" dirty="0" smtClean="0"/>
              <a:t>Is the difference in phase between the two sites similar across trials or random across trials?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500" y="4151054"/>
            <a:ext cx="2273300" cy="2374900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09" y="4151054"/>
            <a:ext cx="2286000" cy="2374900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1887708" y="6314457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Electrode A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4713568" y="6314457"/>
            <a:ext cx="1633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Electrode B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381202" y="4956524"/>
            <a:ext cx="966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Trial 1</a:t>
            </a:r>
            <a:endParaRPr lang="en-US" dirty="0"/>
          </a:p>
        </p:txBody>
      </p:sp>
      <p:sp>
        <p:nvSpPr>
          <p:cNvPr id="74" name="Oval 73"/>
          <p:cNvSpPr/>
          <p:nvPr/>
        </p:nvSpPr>
        <p:spPr bwMode="auto">
          <a:xfrm>
            <a:off x="7502533" y="4158624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75" name="Straight Connector 74"/>
          <p:cNvCxnSpPr/>
          <p:nvPr/>
        </p:nvCxnSpPr>
        <p:spPr bwMode="auto">
          <a:xfrm rot="5400000">
            <a:off x="7998752" y="4373138"/>
            <a:ext cx="561476" cy="28176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76" name="TextBox 75"/>
          <p:cNvSpPr txBox="1"/>
          <p:nvPr/>
        </p:nvSpPr>
        <p:spPr>
          <a:xfrm>
            <a:off x="7459998" y="5601131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on Trial 1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7082486" y="5602943"/>
            <a:ext cx="20809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over all trials</a:t>
            </a:r>
          </a:p>
          <a:p>
            <a:pPr algn="ctr"/>
            <a:r>
              <a:rPr lang="en-US" dirty="0" smtClean="0"/>
              <a:t>(no coherence)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 bwMode="auto">
          <a:xfrm>
            <a:off x="7373942" y="4160436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Inter-Electrode Phase Coherence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219541"/>
            <a:ext cx="8466566" cy="2967971"/>
          </a:xfrm>
        </p:spPr>
        <p:txBody>
          <a:bodyPr/>
          <a:lstStyle/>
          <a:p>
            <a:r>
              <a:rPr lang="en-US" dirty="0" smtClean="0"/>
              <a:t>Question: Are distant brain areas synchronized?</a:t>
            </a:r>
          </a:p>
          <a:p>
            <a:r>
              <a:rPr lang="en-US" dirty="0" smtClean="0"/>
              <a:t>Look for evidence that phase of an oscillation is similar at distant electrode sites</a:t>
            </a:r>
          </a:p>
          <a:p>
            <a:pPr lvl="1"/>
            <a:r>
              <a:rPr lang="en-US" dirty="0" smtClean="0"/>
              <a:t>Fit sine wave (or Gabor) at a particular frequency (e.g., 40 Hz) to the EEG at two sites on single trials</a:t>
            </a:r>
          </a:p>
          <a:p>
            <a:pPr lvl="1"/>
            <a:r>
              <a:rPr lang="en-US" dirty="0" smtClean="0"/>
              <a:t>Is the difference in phase between the two sites similar across trials or random across trials?</a:t>
            </a:r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75" name="Straight Connector 74"/>
          <p:cNvCxnSpPr/>
          <p:nvPr/>
        </p:nvCxnSpPr>
        <p:spPr bwMode="auto">
          <a:xfrm rot="5400000">
            <a:off x="7865072" y="4373138"/>
            <a:ext cx="561476" cy="28176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516104" y="4160436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4" name="Straight Connector 13"/>
          <p:cNvCxnSpPr/>
          <p:nvPr/>
        </p:nvCxnSpPr>
        <p:spPr bwMode="auto">
          <a:xfrm rot="5400000">
            <a:off x="1035205" y="4363510"/>
            <a:ext cx="550034" cy="316091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5" name="Oval 14"/>
          <p:cNvSpPr/>
          <p:nvPr/>
        </p:nvSpPr>
        <p:spPr bwMode="auto">
          <a:xfrm>
            <a:off x="2060602" y="4160436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7" name="Straight Connector 16"/>
          <p:cNvCxnSpPr/>
          <p:nvPr/>
        </p:nvCxnSpPr>
        <p:spPr bwMode="auto">
          <a:xfrm rot="10800000" flipV="1">
            <a:off x="2696673" y="4538019"/>
            <a:ext cx="588094" cy="258552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8" name="Oval 17"/>
          <p:cNvSpPr/>
          <p:nvPr/>
        </p:nvSpPr>
        <p:spPr bwMode="auto">
          <a:xfrm>
            <a:off x="3570778" y="4160436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9" name="Straight Connector 18"/>
          <p:cNvCxnSpPr>
            <a:stCxn id="18" idx="7"/>
          </p:cNvCxnSpPr>
          <p:nvPr/>
        </p:nvCxnSpPr>
        <p:spPr bwMode="auto">
          <a:xfrm rot="16200000" flipH="1" flipV="1">
            <a:off x="4211496" y="4343464"/>
            <a:ext cx="448464" cy="45774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20" name="Oval 19"/>
          <p:cNvSpPr/>
          <p:nvPr/>
        </p:nvSpPr>
        <p:spPr bwMode="auto">
          <a:xfrm>
            <a:off x="5469001" y="4160436"/>
            <a:ext cx="1281495" cy="1281495"/>
          </a:xfrm>
          <a:prstGeom prst="ellips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21" name="Straight Connector 20"/>
          <p:cNvCxnSpPr>
            <a:stCxn id="20" idx="7"/>
          </p:cNvCxnSpPr>
          <p:nvPr/>
        </p:nvCxnSpPr>
        <p:spPr bwMode="auto">
          <a:xfrm rot="16200000" flipH="1" flipV="1">
            <a:off x="6109716" y="4343461"/>
            <a:ext cx="448466" cy="457754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rot="10800000" flipV="1">
            <a:off x="6086808" y="4526577"/>
            <a:ext cx="583481" cy="286048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 rot="5400000">
            <a:off x="5972373" y="4384676"/>
            <a:ext cx="544597" cy="279193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4" name="Straight Connector 23"/>
          <p:cNvCxnSpPr>
            <a:stCxn id="20" idx="6"/>
          </p:cNvCxnSpPr>
          <p:nvPr/>
        </p:nvCxnSpPr>
        <p:spPr bwMode="auto">
          <a:xfrm flipH="1">
            <a:off x="6098248" y="4801184"/>
            <a:ext cx="652248" cy="11441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 rot="10800000" flipV="1">
            <a:off x="6082559" y="4627009"/>
            <a:ext cx="670256" cy="188132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10800000" flipV="1">
            <a:off x="6094320" y="4415359"/>
            <a:ext cx="564424" cy="411543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8" name="Straight Connector 27"/>
          <p:cNvCxnSpPr>
            <a:stCxn id="27" idx="3"/>
          </p:cNvCxnSpPr>
          <p:nvPr/>
        </p:nvCxnSpPr>
        <p:spPr bwMode="auto">
          <a:xfrm rot="5400000" flipH="1" flipV="1">
            <a:off x="7556968" y="4801216"/>
            <a:ext cx="457689" cy="448400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9" name="Straight Connector 28"/>
          <p:cNvCxnSpPr/>
          <p:nvPr/>
        </p:nvCxnSpPr>
        <p:spPr bwMode="auto">
          <a:xfrm rot="10800000">
            <a:off x="7991750" y="4812625"/>
            <a:ext cx="583694" cy="284714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0" name="Straight Connector 29"/>
          <p:cNvCxnSpPr/>
          <p:nvPr/>
        </p:nvCxnSpPr>
        <p:spPr bwMode="auto">
          <a:xfrm>
            <a:off x="7423074" y="4509426"/>
            <a:ext cx="586943" cy="287145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1" name="Straight Connector 30"/>
          <p:cNvCxnSpPr/>
          <p:nvPr/>
        </p:nvCxnSpPr>
        <p:spPr bwMode="auto">
          <a:xfrm rot="16200000" flipV="1">
            <a:off x="7770685" y="5045131"/>
            <a:ext cx="602186" cy="137176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2" name="Straight Connector 31"/>
          <p:cNvCxnSpPr/>
          <p:nvPr/>
        </p:nvCxnSpPr>
        <p:spPr bwMode="auto">
          <a:xfrm rot="10800000" flipV="1">
            <a:off x="7987501" y="4589791"/>
            <a:ext cx="631221" cy="225349"/>
          </a:xfrm>
          <a:prstGeom prst="line">
            <a:avLst/>
          </a:prstGeom>
          <a:solidFill>
            <a:schemeClr val="accent1"/>
          </a:solidFill>
          <a:ln w="28575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4" name="TextBox 33"/>
          <p:cNvSpPr txBox="1"/>
          <p:nvPr/>
        </p:nvSpPr>
        <p:spPr>
          <a:xfrm>
            <a:off x="473569" y="5602943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on Trial 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084536" y="5602943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on Trial 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77914" y="5602943"/>
            <a:ext cx="1357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on Trial 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5235920" y="5602943"/>
            <a:ext cx="17707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Phase </a:t>
            </a:r>
            <a:r>
              <a:rPr lang="en-US" dirty="0" err="1" smtClean="0"/>
              <a:t>Δ</a:t>
            </a:r>
            <a:endParaRPr lang="en-US" dirty="0" smtClean="0"/>
          </a:p>
          <a:p>
            <a:pPr algn="ctr"/>
            <a:r>
              <a:rPr lang="en-US" dirty="0" smtClean="0"/>
              <a:t>over all trials</a:t>
            </a:r>
          </a:p>
          <a:p>
            <a:pPr algn="ctr"/>
            <a:r>
              <a:rPr lang="en-US" dirty="0" smtClean="0"/>
              <a:t>(coherence)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62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Inter-Electrode Phase Coherence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494377"/>
            <a:ext cx="8466566" cy="3894767"/>
          </a:xfrm>
        </p:spPr>
        <p:txBody>
          <a:bodyPr/>
          <a:lstStyle/>
          <a:p>
            <a:r>
              <a:rPr lang="en-US" dirty="0" smtClean="0"/>
              <a:t>Caution 1: Could be similarity in timing of transient events rather than similarity of oscillations</a:t>
            </a:r>
          </a:p>
          <a:p>
            <a:r>
              <a:rPr lang="en-US" dirty="0" smtClean="0"/>
              <a:t>Caution 2: Phase coherence among nearby electrodes probably reflects volume conduction</a:t>
            </a:r>
          </a:p>
          <a:p>
            <a:r>
              <a:rPr lang="en-US" dirty="0" smtClean="0"/>
              <a:t>Caution 3: The use of a common reference site will create artificial coherence</a:t>
            </a:r>
          </a:p>
          <a:p>
            <a:pPr lvl="1"/>
            <a:r>
              <a:rPr lang="en-US" dirty="0" smtClean="0"/>
              <a:t>Cannot legitimately look at phase coherence in standard scalp EEG</a:t>
            </a:r>
          </a:p>
          <a:p>
            <a:pPr lvl="1"/>
            <a:r>
              <a:rPr lang="en-US" dirty="0" smtClean="0"/>
              <a:t>Need to look at reference-free signals (“source waveforms,” current density waveforms, </a:t>
            </a:r>
            <a:r>
              <a:rPr lang="en-US" smtClean="0"/>
              <a:t>MEG waveforms, etc.)</a:t>
            </a:r>
            <a:endParaRPr lang="en-US" dirty="0" smtClean="0"/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86800" cy="748190"/>
          </a:xfrm>
        </p:spPr>
        <p:txBody>
          <a:bodyPr/>
          <a:lstStyle/>
          <a:p>
            <a:r>
              <a:rPr lang="en-US" dirty="0"/>
              <a:t>Time</a:t>
            </a:r>
            <a:r>
              <a:rPr lang="en-US" dirty="0" smtClean="0"/>
              <a:t>-Frequency Analysis</a:t>
            </a:r>
            <a:endParaRPr lang="en-US" dirty="0"/>
          </a:p>
        </p:txBody>
      </p:sp>
      <p:sp>
        <p:nvSpPr>
          <p:cNvPr id="920579" name="Line 3"/>
          <p:cNvSpPr>
            <a:spLocks noChangeShapeType="1"/>
          </p:cNvSpPr>
          <p:nvPr/>
        </p:nvSpPr>
        <p:spPr bwMode="auto">
          <a:xfrm rot="5400000">
            <a:off x="4572000" y="-310016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1092750"/>
            <a:ext cx="7030373" cy="57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49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smtClean="0"/>
              <a:t>Time-Frequency Analysis</a:t>
            </a:r>
            <a:endParaRPr lang="en-US" dirty="0"/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2944813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165784" y="3224471"/>
            <a:ext cx="2965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Each slice shows the time course of activity for a single frequency</a:t>
            </a:r>
            <a:endParaRPr lang="en-US" sz="1800" dirty="0"/>
          </a:p>
        </p:txBody>
      </p: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0498" y="1801170"/>
            <a:ext cx="5724810" cy="4007366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</p:pic>
      <p:sp>
        <p:nvSpPr>
          <p:cNvPr id="6" name="Rectangle 5"/>
          <p:cNvSpPr/>
          <p:nvPr/>
        </p:nvSpPr>
        <p:spPr bwMode="auto">
          <a:xfrm>
            <a:off x="1238528" y="4001102"/>
            <a:ext cx="4562945" cy="67687"/>
          </a:xfrm>
          <a:prstGeom prst="rect">
            <a:avLst/>
          </a:prstGeom>
          <a:noFill/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>
            <a:off x="5832223" y="3515088"/>
            <a:ext cx="339056" cy="489590"/>
          </a:xfrm>
          <a:prstGeom prst="straightConnector1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165784" y="4253059"/>
            <a:ext cx="2965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Intensity is represented by color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35108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0"/>
            <a:ext cx="7488031" cy="6683375"/>
          </a:xfrm>
          <a:prstGeom prst="rect">
            <a:avLst/>
          </a:prstGeom>
        </p:spPr>
      </p:pic>
      <p:sp>
        <p:nvSpPr>
          <p:cNvPr id="922634" name="Text Box 10"/>
          <p:cNvSpPr txBox="1">
            <a:spLocks noChangeArrowheads="1"/>
          </p:cNvSpPr>
          <p:nvPr/>
        </p:nvSpPr>
        <p:spPr bwMode="auto">
          <a:xfrm>
            <a:off x="5886450" y="6553200"/>
            <a:ext cx="3257550" cy="3048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 err="1"/>
              <a:t>Tallon-</a:t>
            </a:r>
            <a:r>
              <a:rPr lang="en-US" sz="1400" dirty="0" err="1" smtClean="0"/>
              <a:t>Baudry</a:t>
            </a:r>
            <a:r>
              <a:rPr lang="en-US" sz="1400" dirty="0" smtClean="0"/>
              <a:t> &amp; Bertrand (1999)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41917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07258"/>
          </a:xfrm>
        </p:spPr>
        <p:txBody>
          <a:bodyPr/>
          <a:lstStyle/>
          <a:p>
            <a:r>
              <a:rPr lang="en-US" dirty="0" smtClean="0"/>
              <a:t>How to Do It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088281"/>
            <a:ext cx="8229600" cy="2579191"/>
          </a:xfrm>
        </p:spPr>
        <p:txBody>
          <a:bodyPr/>
          <a:lstStyle/>
          <a:p>
            <a:r>
              <a:rPr lang="en-US" dirty="0" smtClean="0"/>
              <a:t>If you wanted to measure the amount of 10-Hz activity in an ERP waveform, how would you do it?</a:t>
            </a:r>
          </a:p>
          <a:p>
            <a:r>
              <a:rPr lang="en-US" dirty="0" smtClean="0"/>
              <a:t>What would the frequency response function be?</a:t>
            </a:r>
          </a:p>
          <a:p>
            <a:pPr lvl="1"/>
            <a:r>
              <a:rPr lang="en-US" dirty="0" smtClean="0"/>
              <a:t>Gain = 1.0 at 10 Hz and 0 for every other frequency</a:t>
            </a:r>
          </a:p>
          <a:p>
            <a:r>
              <a:rPr lang="en-US" dirty="0" smtClean="0"/>
              <a:t>What would the impulse response function be?</a:t>
            </a:r>
          </a:p>
          <a:p>
            <a:pPr lvl="1"/>
            <a:r>
              <a:rPr lang="en-US" dirty="0" smtClean="0"/>
              <a:t>Inverse Fourier transform of frequency response function</a:t>
            </a:r>
            <a:endParaRPr lang="en-US" dirty="0"/>
          </a:p>
        </p:txBody>
      </p:sp>
      <p:sp>
        <p:nvSpPr>
          <p:cNvPr id="70659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8" name="Straight Connector 17"/>
          <p:cNvCxnSpPr/>
          <p:nvPr/>
        </p:nvCxnSpPr>
        <p:spPr bwMode="auto">
          <a:xfrm rot="5400000">
            <a:off x="879218" y="5503781"/>
            <a:ext cx="1584911" cy="1588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10800000">
            <a:off x="1674684" y="6312912"/>
            <a:ext cx="2591340" cy="1588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 rot="5400000" flipH="1" flipV="1">
            <a:off x="1845316" y="5525490"/>
            <a:ext cx="1563201" cy="1588"/>
          </a:xfrm>
          <a:prstGeom prst="line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25" name="Oval 24"/>
          <p:cNvSpPr/>
          <p:nvPr/>
        </p:nvSpPr>
        <p:spPr bwMode="auto">
          <a:xfrm>
            <a:off x="2572641" y="4624477"/>
            <a:ext cx="108550" cy="108550"/>
          </a:xfrm>
          <a:prstGeom prst="ellipse">
            <a:avLst/>
          </a:prstGeom>
          <a:solidFill>
            <a:schemeClr val="accent1"/>
          </a:solidFill>
          <a:ln w="1270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eneva" pitchFamily="-11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36134" y="6328801"/>
            <a:ext cx="78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 Hz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5915987" y="6074122"/>
            <a:ext cx="24630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10-Hz Sine Wave</a:t>
            </a:r>
          </a:p>
          <a:p>
            <a:pPr algn="ctr"/>
            <a:r>
              <a:rPr lang="en-US" dirty="0" smtClean="0"/>
              <a:t>(Infinite Duration)</a:t>
            </a:r>
            <a:endParaRPr lang="en-US" dirty="0"/>
          </a:p>
        </p:txBody>
      </p:sp>
      <p:grpSp>
        <p:nvGrpSpPr>
          <p:cNvPr id="2" name="Group 27"/>
          <p:cNvGrpSpPr/>
          <p:nvPr/>
        </p:nvGrpSpPr>
        <p:grpSpPr>
          <a:xfrm>
            <a:off x="4103198" y="4941769"/>
            <a:ext cx="1515262" cy="717586"/>
            <a:chOff x="2225279" y="2803221"/>
            <a:chExt cx="1515262" cy="717586"/>
          </a:xfrm>
        </p:grpSpPr>
        <p:cxnSp>
          <p:nvCxnSpPr>
            <p:cNvPr id="29" name="Straight Arrow Connector 28"/>
            <p:cNvCxnSpPr/>
            <p:nvPr/>
          </p:nvCxnSpPr>
          <p:spPr bwMode="auto">
            <a:xfrm>
              <a:off x="2659480" y="3202390"/>
              <a:ext cx="71643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30" name="Straight Arrow Connector 29"/>
            <p:cNvCxnSpPr/>
            <p:nvPr/>
          </p:nvCxnSpPr>
          <p:spPr bwMode="auto">
            <a:xfrm rot="10800000">
              <a:off x="2659480" y="3290818"/>
              <a:ext cx="67301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2231693" y="2803221"/>
              <a:ext cx="15088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Inverse Fourier Transform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225279" y="3274586"/>
              <a:ext cx="15088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Fourier Transform</a:t>
              </a:r>
              <a:endParaRPr lang="en-US" sz="1000" dirty="0"/>
            </a:p>
          </p:txBody>
        </p:sp>
      </p:grpSp>
      <p:pic>
        <p:nvPicPr>
          <p:cNvPr id="33" name="Picture 3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884461" y="4735920"/>
            <a:ext cx="2205990" cy="1320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25" grpId="0" animBg="1"/>
      <p:bldP spid="2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138125"/>
            <a:ext cx="8229600" cy="2579191"/>
          </a:xfrm>
        </p:spPr>
        <p:txBody>
          <a:bodyPr/>
          <a:lstStyle/>
          <a:p>
            <a:r>
              <a:rPr lang="en-US" dirty="0" smtClean="0"/>
              <a:t>How could you give the 10-Hz sine wave some temporal precision (so that you could measure amount of 10 Hz in different latency ranges)?</a:t>
            </a:r>
          </a:p>
          <a:p>
            <a:r>
              <a:rPr lang="en-US" dirty="0" smtClean="0"/>
              <a:t>Solution 1: Limit time range of sine wave to 1 cycle</a:t>
            </a:r>
          </a:p>
          <a:p>
            <a:pPr lvl="1"/>
            <a:r>
              <a:rPr lang="en-US" dirty="0" smtClean="0"/>
              <a:t>Problem: We have multiplied the sine wave by a boxcar, which creates poor precision in the frequency domain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915987" y="5772347"/>
            <a:ext cx="23036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One cycle of</a:t>
            </a:r>
          </a:p>
          <a:p>
            <a:pPr algn="ctr"/>
            <a:r>
              <a:rPr lang="en-US" dirty="0" smtClean="0"/>
              <a:t>10-Hz Sine Wave</a:t>
            </a:r>
          </a:p>
        </p:txBody>
      </p:sp>
      <p:pic>
        <p:nvPicPr>
          <p:cNvPr id="21" name="Picture 20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410365" y="4358206"/>
            <a:ext cx="1250950" cy="13335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283394" y="4940595"/>
            <a:ext cx="10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(Ugly!)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 bwMode="auto">
          <a:xfrm rot="5400000">
            <a:off x="879218" y="5210681"/>
            <a:ext cx="1584911" cy="1588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 rot="10800000">
            <a:off x="1674684" y="6019812"/>
            <a:ext cx="2591340" cy="1588"/>
          </a:xfrm>
          <a:prstGeom prst="line">
            <a:avLst/>
          </a:prstGeom>
          <a:solidFill>
            <a:schemeClr val="accent1"/>
          </a:solidFill>
          <a:ln w="19050" cap="sq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2236134" y="6035701"/>
            <a:ext cx="78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 Hz</a:t>
            </a:r>
            <a:endParaRPr lang="en-US" sz="16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4103198" y="4648669"/>
            <a:ext cx="1515262" cy="717586"/>
            <a:chOff x="2225279" y="2803221"/>
            <a:chExt cx="1515262" cy="717586"/>
          </a:xfrm>
        </p:grpSpPr>
        <p:cxnSp>
          <p:nvCxnSpPr>
            <p:cNvPr id="33" name="Straight Arrow Connector 32"/>
            <p:cNvCxnSpPr/>
            <p:nvPr/>
          </p:nvCxnSpPr>
          <p:spPr bwMode="auto">
            <a:xfrm>
              <a:off x="2659480" y="3202390"/>
              <a:ext cx="71643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34" name="Straight Arrow Connector 33"/>
            <p:cNvCxnSpPr/>
            <p:nvPr/>
          </p:nvCxnSpPr>
          <p:spPr bwMode="auto">
            <a:xfrm rot="10800000">
              <a:off x="2659480" y="3290818"/>
              <a:ext cx="67301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2231693" y="2803221"/>
              <a:ext cx="15088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Inverse Fourier Transform</a:t>
              </a:r>
              <a:endParaRPr lang="en-US" sz="10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225279" y="3274586"/>
              <a:ext cx="15088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Fourier Transform</a:t>
              </a:r>
              <a:endParaRPr lang="en-US" sz="1000" dirty="0"/>
            </a:p>
          </p:txBody>
        </p:sp>
      </p:grpSp>
      <p:sp>
        <p:nvSpPr>
          <p:cNvPr id="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07258"/>
          </a:xfrm>
        </p:spPr>
        <p:txBody>
          <a:bodyPr/>
          <a:lstStyle/>
          <a:p>
            <a:r>
              <a:rPr lang="en-US" dirty="0" smtClean="0"/>
              <a:t>How to Do It</a:t>
            </a:r>
            <a:endParaRPr lang="en-US" dirty="0"/>
          </a:p>
        </p:txBody>
      </p:sp>
      <p:sp>
        <p:nvSpPr>
          <p:cNvPr id="19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27" grpId="0"/>
      <p:bldP spid="17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200" y="1186727"/>
            <a:ext cx="8229600" cy="2579191"/>
          </a:xfrm>
        </p:spPr>
        <p:txBody>
          <a:bodyPr/>
          <a:lstStyle/>
          <a:p>
            <a:r>
              <a:rPr lang="en-US" dirty="0" smtClean="0"/>
              <a:t>Solution 2: Gaussian </a:t>
            </a:r>
            <a:r>
              <a:rPr lang="en-US" dirty="0" err="1" smtClean="0"/>
              <a:t>x</a:t>
            </a:r>
            <a:r>
              <a:rPr lang="en-US" dirty="0" smtClean="0"/>
              <a:t> Sine = Gabor function</a:t>
            </a:r>
          </a:p>
          <a:p>
            <a:pPr lvl="1"/>
            <a:r>
              <a:rPr lang="en-US" dirty="0" smtClean="0"/>
              <a:t>Optimal tradeoff between time and frequency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915987" y="6150114"/>
            <a:ext cx="28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10-Hz Gabor Function</a:t>
            </a:r>
            <a:endParaRPr lang="en-US" dirty="0"/>
          </a:p>
        </p:txBody>
      </p:sp>
      <p:grpSp>
        <p:nvGrpSpPr>
          <p:cNvPr id="2" name="Group 27"/>
          <p:cNvGrpSpPr/>
          <p:nvPr/>
        </p:nvGrpSpPr>
        <p:grpSpPr>
          <a:xfrm>
            <a:off x="4172782" y="4847840"/>
            <a:ext cx="1508848" cy="711128"/>
            <a:chOff x="2225279" y="2963568"/>
            <a:chExt cx="1508848" cy="711128"/>
          </a:xfrm>
        </p:grpSpPr>
        <p:cxnSp>
          <p:nvCxnSpPr>
            <p:cNvPr id="29" name="Straight Arrow Connector 28"/>
            <p:cNvCxnSpPr/>
            <p:nvPr/>
          </p:nvCxnSpPr>
          <p:spPr bwMode="auto">
            <a:xfrm>
              <a:off x="2659480" y="3202390"/>
              <a:ext cx="71643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30" name="Straight Arrow Connector 29"/>
            <p:cNvCxnSpPr/>
            <p:nvPr/>
          </p:nvCxnSpPr>
          <p:spPr bwMode="auto">
            <a:xfrm rot="10800000">
              <a:off x="2659480" y="3290818"/>
              <a:ext cx="673012" cy="1588"/>
            </a:xfrm>
            <a:prstGeom prst="straightConnector1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31" name="TextBox 30"/>
            <p:cNvSpPr txBox="1"/>
            <p:nvPr/>
          </p:nvSpPr>
          <p:spPr>
            <a:xfrm>
              <a:off x="2225279" y="2963568"/>
              <a:ext cx="15088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Fourier Transform</a:t>
              </a:r>
              <a:endParaRPr lang="en-US" sz="100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225279" y="3274586"/>
              <a:ext cx="15088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 smtClean="0"/>
                <a:t>Inverse Fourier Transform</a:t>
              </a:r>
              <a:endParaRPr lang="en-US" sz="1000" dirty="0"/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81" y="3583463"/>
            <a:ext cx="3744250" cy="3107912"/>
          </a:xfrm>
          <a:prstGeom prst="rect">
            <a:avLst/>
          </a:prstGeom>
        </p:spPr>
      </p:pic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807258"/>
          </a:xfrm>
        </p:spPr>
        <p:txBody>
          <a:bodyPr/>
          <a:lstStyle/>
          <a:p>
            <a:r>
              <a:rPr lang="en-US" dirty="0" smtClean="0"/>
              <a:t>How to Do It</a:t>
            </a:r>
            <a:endParaRPr lang="en-US" dirty="0"/>
          </a:p>
        </p:txBody>
      </p:sp>
      <p:sp>
        <p:nvSpPr>
          <p:cNvPr id="18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118" y="4381507"/>
            <a:ext cx="3098800" cy="1638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/>
        </p:nvGrpSpPr>
        <p:grpSpPr>
          <a:xfrm>
            <a:off x="785635" y="4315035"/>
            <a:ext cx="3763310" cy="2429763"/>
            <a:chOff x="785635" y="4315035"/>
            <a:chExt cx="3763310" cy="242976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alphaModFix amt="35000"/>
              <a:lum/>
            </a:blip>
            <a:stretch>
              <a:fillRect/>
            </a:stretch>
          </p:blipFill>
          <p:spPr>
            <a:xfrm>
              <a:off x="863959" y="4367084"/>
              <a:ext cx="3655281" cy="2377714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/>
            </p:cNvPicPr>
            <p:nvPr/>
          </p:nvPicPr>
          <p:blipFill>
            <a:blip r:embed="rId4">
              <a:alphaModFix amt="28000"/>
              <a:lum/>
            </a:blip>
            <a:stretch>
              <a:fillRect/>
            </a:stretch>
          </p:blipFill>
          <p:spPr>
            <a:xfrm>
              <a:off x="785635" y="4315035"/>
              <a:ext cx="3763310" cy="1303538"/>
            </a:xfrm>
            <a:prstGeom prst="rect">
              <a:avLst/>
            </a:prstGeom>
          </p:spPr>
        </p:pic>
      </p:grpSp>
      <p:sp>
        <p:nvSpPr>
          <p:cNvPr id="27" name="TextBox 26"/>
          <p:cNvSpPr txBox="1"/>
          <p:nvPr/>
        </p:nvSpPr>
        <p:spPr>
          <a:xfrm>
            <a:off x="5915987" y="6150114"/>
            <a:ext cx="28993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10-Hz Gabor Function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3887" y="4147384"/>
            <a:ext cx="3872134" cy="165714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6504" y="3790583"/>
            <a:ext cx="2447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Waveform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6504" y="5118248"/>
            <a:ext cx="245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Filtered Waveform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30742" y="6081015"/>
            <a:ext cx="534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Note the temporal imprecision of the filter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 bwMode="black">
          <a:xfrm>
            <a:off x="457200" y="0"/>
            <a:ext cx="8229600" cy="807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pitchFamily="-112" charset="-128"/>
                <a:cs typeface="ＭＳ Ｐゴシック" pitchFamily="-112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  <a:ea typeface="ＭＳ Ｐゴシック" pitchFamily="-112" charset="-128"/>
                <a:cs typeface="ＭＳ Ｐゴシック" pitchFamily="-112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Geneva" pitchFamily="-112" charset="0"/>
              </a:defRPr>
            </a:lvl9pPr>
          </a:lstStyle>
          <a:p>
            <a:r>
              <a:rPr lang="en-US" smtClean="0"/>
              <a:t>How to Do It</a:t>
            </a:r>
            <a:endParaRPr lang="en-US" dirty="0"/>
          </a:p>
        </p:txBody>
      </p:sp>
      <p:sp>
        <p:nvSpPr>
          <p:cNvPr id="18" name="Line 3"/>
          <p:cNvSpPr>
            <a:spLocks noChangeShapeType="1"/>
          </p:cNvSpPr>
          <p:nvPr/>
        </p:nvSpPr>
        <p:spPr bwMode="auto">
          <a:xfrm rot="5400000">
            <a:off x="4572000" y="-3139539"/>
            <a:ext cx="0" cy="7924800"/>
          </a:xfrm>
          <a:prstGeom prst="line">
            <a:avLst/>
          </a:prstGeom>
          <a:noFill/>
          <a:ln w="28575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Content Placeholder 15"/>
          <p:cNvSpPr>
            <a:spLocks noGrp="1"/>
          </p:cNvSpPr>
          <p:nvPr>
            <p:ph idx="1"/>
          </p:nvPr>
        </p:nvSpPr>
        <p:spPr>
          <a:xfrm>
            <a:off x="457200" y="1186727"/>
            <a:ext cx="8229600" cy="2579191"/>
          </a:xfrm>
        </p:spPr>
        <p:txBody>
          <a:bodyPr/>
          <a:lstStyle/>
          <a:p>
            <a:r>
              <a:rPr lang="en-US" dirty="0" smtClean="0"/>
              <a:t>Solution 2: Gaussian </a:t>
            </a:r>
            <a:r>
              <a:rPr lang="en-US" dirty="0" err="1" smtClean="0"/>
              <a:t>x</a:t>
            </a:r>
            <a:r>
              <a:rPr lang="en-US" dirty="0" smtClean="0"/>
              <a:t> Sine = Gabor function</a:t>
            </a:r>
          </a:p>
          <a:p>
            <a:pPr lvl="1"/>
            <a:r>
              <a:rPr lang="en-US" dirty="0" smtClean="0"/>
              <a:t>Optimal tradeoff between time and frequency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4118" y="4381507"/>
            <a:ext cx="3098800" cy="1638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heme/theme1.xml><?xml version="1.0" encoding="utf-8"?>
<a:theme xmlns:a="http://schemas.openxmlformats.org/drawingml/2006/main" name="Balance">
  <a:themeElements>
    <a:clrScheme name="Balance 10">
      <a:dk1>
        <a:srgbClr val="000000"/>
      </a:dk1>
      <a:lt1>
        <a:srgbClr val="FFFFFF"/>
      </a:lt1>
      <a:dk2>
        <a:srgbClr val="000000"/>
      </a:dk2>
      <a:lt2>
        <a:srgbClr val="B8B8B8"/>
      </a:lt2>
      <a:accent1>
        <a:srgbClr val="E5E5FF"/>
      </a:accent1>
      <a:accent2>
        <a:srgbClr val="79CD6B"/>
      </a:accent2>
      <a:accent3>
        <a:srgbClr val="FFFFFF"/>
      </a:accent3>
      <a:accent4>
        <a:srgbClr val="000000"/>
      </a:accent4>
      <a:accent5>
        <a:srgbClr val="F0F0FF"/>
      </a:accent5>
      <a:accent6>
        <a:srgbClr val="6DBA60"/>
      </a:accent6>
      <a:hlink>
        <a:srgbClr val="4477DE"/>
      </a:hlink>
      <a:folHlink>
        <a:srgbClr val="65498F"/>
      </a:folHlink>
    </a:clrScheme>
    <a:fontScheme name="Balance">
      <a:majorFont>
        <a:latin typeface="Geneva"/>
        <a:ea typeface=""/>
        <a:cs typeface=""/>
      </a:majorFont>
      <a:minorFont>
        <a:latin typeface="Gene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Geneva" pitchFamily="-112" charset="0"/>
          </a:defRPr>
        </a:defPPr>
      </a:lstStyle>
    </a:lnDef>
  </a:objectDefaults>
  <a:extraClrSchemeLst>
    <a:extraClrScheme>
      <a:clrScheme name="Balance 1">
        <a:dk1>
          <a:srgbClr val="663300"/>
        </a:dk1>
        <a:lt1>
          <a:srgbClr val="FFFFFF"/>
        </a:lt1>
        <a:dk2>
          <a:srgbClr val="996600"/>
        </a:dk2>
        <a:lt2>
          <a:srgbClr val="DBBD71"/>
        </a:lt2>
        <a:accent1>
          <a:srgbClr val="3C2800"/>
        </a:accent1>
        <a:accent2>
          <a:srgbClr val="808000"/>
        </a:accent2>
        <a:accent3>
          <a:srgbClr val="CAB8AA"/>
        </a:accent3>
        <a:accent4>
          <a:srgbClr val="DADADA"/>
        </a:accent4>
        <a:accent5>
          <a:srgbClr val="AFACAA"/>
        </a:accent5>
        <a:accent6>
          <a:srgbClr val="737300"/>
        </a:accent6>
        <a:hlink>
          <a:srgbClr val="FF9900"/>
        </a:hlink>
        <a:folHlink>
          <a:srgbClr val="CCA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2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4000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AFAAAA"/>
        </a:accent5>
        <a:accent6>
          <a:srgbClr val="AC6D56"/>
        </a:accent6>
        <a:hlink>
          <a:srgbClr val="FFFF99"/>
        </a:hlink>
        <a:folHlink>
          <a:srgbClr val="E5B325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3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2EB62E"/>
        </a:accent1>
        <a:accent2>
          <a:srgbClr val="527C3A"/>
        </a:accent2>
        <a:accent3>
          <a:srgbClr val="B2B9AC"/>
        </a:accent3>
        <a:accent4>
          <a:srgbClr val="DADADA"/>
        </a:accent4>
        <a:accent5>
          <a:srgbClr val="ADD7AD"/>
        </a:accent5>
        <a:accent6>
          <a:srgbClr val="497034"/>
        </a:accent6>
        <a:hlink>
          <a:srgbClr val="DDD8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4">
        <a:dk1>
          <a:srgbClr val="005A58"/>
        </a:dk1>
        <a:lt1>
          <a:srgbClr val="FFFFFF"/>
        </a:lt1>
        <a:dk2>
          <a:srgbClr val="00716E"/>
        </a:dk2>
        <a:lt2>
          <a:srgbClr val="FFFF99"/>
        </a:lt2>
        <a:accent1>
          <a:srgbClr val="00403E"/>
        </a:accent1>
        <a:accent2>
          <a:srgbClr val="6D6FC7"/>
        </a:accent2>
        <a:accent3>
          <a:srgbClr val="AABBBA"/>
        </a:accent3>
        <a:accent4>
          <a:srgbClr val="DADADA"/>
        </a:accent4>
        <a:accent5>
          <a:srgbClr val="AAAFAF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336699"/>
        </a:accent1>
        <a:accent2>
          <a:srgbClr val="00B000"/>
        </a:accent2>
        <a:accent3>
          <a:srgbClr val="ACB3C1"/>
        </a:accent3>
        <a:accent4>
          <a:srgbClr val="DADADA"/>
        </a:accent4>
        <a:accent5>
          <a:srgbClr val="ADB8CA"/>
        </a:accent5>
        <a:accent6>
          <a:srgbClr val="009F00"/>
        </a:accent6>
        <a:hlink>
          <a:srgbClr val="00CCFF"/>
        </a:hlink>
        <a:folHlink>
          <a:srgbClr val="B5FFF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6">
        <a:dk1>
          <a:srgbClr val="2F2D25"/>
        </a:dk1>
        <a:lt1>
          <a:srgbClr val="FFFFFF"/>
        </a:lt1>
        <a:dk2>
          <a:srgbClr val="656151"/>
        </a:dk2>
        <a:lt2>
          <a:srgbClr val="FFFFCC"/>
        </a:lt2>
        <a:accent1>
          <a:srgbClr val="818173"/>
        </a:accent1>
        <a:accent2>
          <a:srgbClr val="809EA8"/>
        </a:accent2>
        <a:accent3>
          <a:srgbClr val="B8B7B3"/>
        </a:accent3>
        <a:accent4>
          <a:srgbClr val="DADADA"/>
        </a:accent4>
        <a:accent5>
          <a:srgbClr val="C1C1BC"/>
        </a:accent5>
        <a:accent6>
          <a:srgbClr val="738F98"/>
        </a:accent6>
        <a:hlink>
          <a:srgbClr val="E2C86A"/>
        </a:hlink>
        <a:folHlink>
          <a:srgbClr val="B7B6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7">
        <a:dk1>
          <a:srgbClr val="B4AF80"/>
        </a:dk1>
        <a:lt1>
          <a:srgbClr val="FFFFFF"/>
        </a:lt1>
        <a:dk2>
          <a:srgbClr val="C8C6A2"/>
        </a:dk2>
        <a:lt2>
          <a:srgbClr val="827F4C"/>
        </a:lt2>
        <a:accent1>
          <a:srgbClr val="7C784E"/>
        </a:accent1>
        <a:accent2>
          <a:srgbClr val="A2A4AC"/>
        </a:accent2>
        <a:accent3>
          <a:srgbClr val="E0DFCE"/>
        </a:accent3>
        <a:accent4>
          <a:srgbClr val="DADADA"/>
        </a:accent4>
        <a:accent5>
          <a:srgbClr val="BFBEB2"/>
        </a:accent5>
        <a:accent6>
          <a:srgbClr val="92949B"/>
        </a:accent6>
        <a:hlink>
          <a:srgbClr val="33CCCC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ance 8">
        <a:dk1>
          <a:srgbClr val="000000"/>
        </a:dk1>
        <a:lt1>
          <a:srgbClr val="DDDDDD"/>
        </a:lt1>
        <a:dk2>
          <a:srgbClr val="000000"/>
        </a:dk2>
        <a:lt2>
          <a:srgbClr val="B8B7D1"/>
        </a:lt2>
        <a:accent1>
          <a:srgbClr val="F1F0F4"/>
        </a:accent1>
        <a:accent2>
          <a:srgbClr val="C1BCFC"/>
        </a:accent2>
        <a:accent3>
          <a:srgbClr val="EBEBEB"/>
        </a:accent3>
        <a:accent4>
          <a:srgbClr val="000000"/>
        </a:accent4>
        <a:accent5>
          <a:srgbClr val="F7F6F8"/>
        </a:accent5>
        <a:accent6>
          <a:srgbClr val="AFAAE4"/>
        </a:accent6>
        <a:hlink>
          <a:srgbClr val="5454C6"/>
        </a:hlink>
        <a:folHlink>
          <a:srgbClr val="6A6F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9">
        <a:dk1>
          <a:srgbClr val="000000"/>
        </a:dk1>
        <a:lt1>
          <a:srgbClr val="FFFFFF"/>
        </a:lt1>
        <a:dk2>
          <a:srgbClr val="00A29E"/>
        </a:dk2>
        <a:lt2>
          <a:srgbClr val="CBCBCB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ance 10">
        <a:dk1>
          <a:srgbClr val="000000"/>
        </a:dk1>
        <a:lt1>
          <a:srgbClr val="FFFFFF"/>
        </a:lt1>
        <a:dk2>
          <a:srgbClr val="000000"/>
        </a:dk2>
        <a:lt2>
          <a:srgbClr val="B8B8B8"/>
        </a:lt2>
        <a:accent1>
          <a:srgbClr val="E5E5FF"/>
        </a:accent1>
        <a:accent2>
          <a:srgbClr val="79CD6B"/>
        </a:accent2>
        <a:accent3>
          <a:srgbClr val="FFFFFF"/>
        </a:accent3>
        <a:accent4>
          <a:srgbClr val="000000"/>
        </a:accent4>
        <a:accent5>
          <a:srgbClr val="F0F0FF"/>
        </a:accent5>
        <a:accent6>
          <a:srgbClr val="6DBA60"/>
        </a:accent6>
        <a:hlink>
          <a:srgbClr val="4477DE"/>
        </a:hlink>
        <a:folHlink>
          <a:srgbClr val="65498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4407</TotalTime>
  <Words>2421</Words>
  <Application>Microsoft Macintosh PowerPoint</Application>
  <PresentationFormat>On-screen Show (4:3)</PresentationFormat>
  <Paragraphs>209</Paragraphs>
  <Slides>25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Balance</vt:lpstr>
      <vt:lpstr>The ERP Boot Camp</vt:lpstr>
      <vt:lpstr>Conventional Averaging</vt:lpstr>
      <vt:lpstr>Time-Frequency Analysis</vt:lpstr>
      <vt:lpstr>Time-Frequency Analysis</vt:lpstr>
      <vt:lpstr>PowerPoint Presentation</vt:lpstr>
      <vt:lpstr>How to Do It</vt:lpstr>
      <vt:lpstr>How to Do It</vt:lpstr>
      <vt:lpstr>How to Do It</vt:lpstr>
      <vt:lpstr>PowerPoint Presentation</vt:lpstr>
      <vt:lpstr>PowerPoint Presentation</vt:lpstr>
      <vt:lpstr>PowerPoint Presentation</vt:lpstr>
      <vt:lpstr>PowerPoint Presentation</vt:lpstr>
      <vt:lpstr>Time-Frequency Analysis</vt:lpstr>
      <vt:lpstr>Time-Frequency Interpretation</vt:lpstr>
      <vt:lpstr>Typical time-frequency pattern for transient response</vt:lpstr>
      <vt:lpstr>Typical time-frequency pattern for true oscillation</vt:lpstr>
      <vt:lpstr>Time-Frequency Interpretation</vt:lpstr>
      <vt:lpstr>What is an oscillation?</vt:lpstr>
      <vt:lpstr>Phase-Amplitude Coupling?</vt:lpstr>
      <vt:lpstr>General Advice</vt:lpstr>
      <vt:lpstr>Inter-Trial Phase Coherence</vt:lpstr>
      <vt:lpstr>Inter-Electrode Phase Coherence</vt:lpstr>
      <vt:lpstr>Inter-Electrode Phase Coherence</vt:lpstr>
      <vt:lpstr>Inter-Electrode Phase Coherence</vt:lpstr>
      <vt:lpstr>PowerPoint Presentation</vt:lpstr>
    </vt:vector>
  </TitlesOfParts>
  <Company>University of Iowa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Boot Camp Lecture #8</dc:title>
  <cp:lastModifiedBy>Steve Luck</cp:lastModifiedBy>
  <cp:revision>277</cp:revision>
  <dcterms:created xsi:type="dcterms:W3CDTF">2011-11-10T20:41:31Z</dcterms:created>
  <dcterms:modified xsi:type="dcterms:W3CDTF">2015-07-23T17:38:26Z</dcterms:modified>
</cp:coreProperties>
</file>